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8.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9.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0.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1.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82.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93.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86" r:id="rId5"/>
    <p:sldMasterId id="2147483812" r:id="rId6"/>
    <p:sldMasterId id="2147483833" r:id="rId7"/>
    <p:sldMasterId id="2147483874" r:id="rId8"/>
    <p:sldMasterId id="2147483917" r:id="rId9"/>
    <p:sldMasterId id="2147483932" r:id="rId10"/>
    <p:sldMasterId id="2147483938" r:id="rId11"/>
    <p:sldMasterId id="2147483978" r:id="rId12"/>
  </p:sldMasterIdLst>
  <p:notesMasterIdLst>
    <p:notesMasterId r:id="rId85"/>
  </p:notesMasterIdLst>
  <p:sldIdLst>
    <p:sldId id="2076137761" r:id="rId13"/>
    <p:sldId id="2076137762" r:id="rId14"/>
    <p:sldId id="259" r:id="rId15"/>
    <p:sldId id="2076136817" r:id="rId16"/>
    <p:sldId id="2076137801" r:id="rId17"/>
    <p:sldId id="2076137802" r:id="rId18"/>
    <p:sldId id="2076137803" r:id="rId19"/>
    <p:sldId id="2076137812" r:id="rId20"/>
    <p:sldId id="10341" r:id="rId21"/>
    <p:sldId id="2076137813" r:id="rId22"/>
    <p:sldId id="10342" r:id="rId23"/>
    <p:sldId id="2076137804" r:id="rId24"/>
    <p:sldId id="2076137805" r:id="rId25"/>
    <p:sldId id="2076137806" r:id="rId26"/>
    <p:sldId id="2076137807" r:id="rId27"/>
    <p:sldId id="2076137808" r:id="rId28"/>
    <p:sldId id="10356" r:id="rId29"/>
    <p:sldId id="267" r:id="rId30"/>
    <p:sldId id="2076137810" r:id="rId31"/>
    <p:sldId id="2076137809" r:id="rId32"/>
    <p:sldId id="2076136435" r:id="rId33"/>
    <p:sldId id="2076136436" r:id="rId34"/>
    <p:sldId id="10350" r:id="rId35"/>
    <p:sldId id="3805" r:id="rId36"/>
    <p:sldId id="10348" r:id="rId37"/>
    <p:sldId id="10387" r:id="rId38"/>
    <p:sldId id="2076137814" r:id="rId39"/>
    <p:sldId id="10352" r:id="rId40"/>
    <p:sldId id="10351" r:id="rId41"/>
    <p:sldId id="2076137811" r:id="rId42"/>
    <p:sldId id="10339" r:id="rId43"/>
    <p:sldId id="2076137815" r:id="rId44"/>
    <p:sldId id="2076137816" r:id="rId45"/>
    <p:sldId id="2076137817" r:id="rId46"/>
    <p:sldId id="2076137818" r:id="rId47"/>
    <p:sldId id="2076137878" r:id="rId48"/>
    <p:sldId id="2076137888" r:id="rId49"/>
    <p:sldId id="2076137886" r:id="rId50"/>
    <p:sldId id="2076137887" r:id="rId51"/>
    <p:sldId id="2076137889" r:id="rId52"/>
    <p:sldId id="8749" r:id="rId53"/>
    <p:sldId id="3824" r:id="rId54"/>
    <p:sldId id="3825" r:id="rId55"/>
    <p:sldId id="2076136459" r:id="rId56"/>
    <p:sldId id="2076137275" r:id="rId57"/>
    <p:sldId id="8752" r:id="rId58"/>
    <p:sldId id="3829" r:id="rId59"/>
    <p:sldId id="8754" r:id="rId60"/>
    <p:sldId id="8755" r:id="rId61"/>
    <p:sldId id="8756" r:id="rId62"/>
    <p:sldId id="2076136451" r:id="rId63"/>
    <p:sldId id="2076136460" r:id="rId64"/>
    <p:sldId id="2076136440" r:id="rId65"/>
    <p:sldId id="2076136466" r:id="rId66"/>
    <p:sldId id="2076136442" r:id="rId67"/>
    <p:sldId id="2076137891" r:id="rId68"/>
    <p:sldId id="260" r:id="rId69"/>
    <p:sldId id="261" r:id="rId70"/>
    <p:sldId id="262" r:id="rId71"/>
    <p:sldId id="263" r:id="rId72"/>
    <p:sldId id="2076137779" r:id="rId73"/>
    <p:sldId id="265" r:id="rId74"/>
    <p:sldId id="2076137341" r:id="rId75"/>
    <p:sldId id="2076137342" r:id="rId76"/>
    <p:sldId id="2076137343" r:id="rId77"/>
    <p:sldId id="2076137344" r:id="rId78"/>
    <p:sldId id="2076137768" r:id="rId79"/>
    <p:sldId id="2427" r:id="rId80"/>
    <p:sldId id="2421" r:id="rId81"/>
    <p:sldId id="2076137531" r:id="rId82"/>
    <p:sldId id="264" r:id="rId83"/>
    <p:sldId id="207613777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74088" autoAdjust="0"/>
  </p:normalViewPr>
  <p:slideViewPr>
    <p:cSldViewPr snapToGrid="0">
      <p:cViewPr varScale="1">
        <p:scale>
          <a:sx n="60" d="100"/>
          <a:sy n="60" d="100"/>
        </p:scale>
        <p:origin x="70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slide" Target="slides/slide64.xml"/><Relationship Id="rId84" Type="http://schemas.openxmlformats.org/officeDocument/2006/relationships/slide" Target="slides/slide72.xml"/><Relationship Id="rId89"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14/05/2020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power-automate/ui-flows/run-ui-flow"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power-automate/ui-flows/setup"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power-automate/ui-flows/setup"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gb/data-integration/gateway/service-gateway-instal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power-platform/admin/control-environment-crea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Default for people to get started, build apps for their teams</a:t>
            </a:r>
          </a:p>
          <a:p>
            <a:endParaRPr lang="en-GB" dirty="0"/>
          </a:p>
          <a:p>
            <a:r>
              <a:rPr lang="en-GB">
                <a:hlinkClick r:id="rId3"/>
              </a:rPr>
              <a:t>https://powerapps.microsoft.com/en-us/blog/establishing-an-environment-strategy-for-microsoft-power-platform/</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8358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12</a:t>
            </a:fld>
            <a:endParaRPr lang="en-GB"/>
          </a:p>
        </p:txBody>
      </p:sp>
    </p:spTree>
    <p:extLst>
      <p:ext uri="{BB962C8B-B14F-4D97-AF65-F5344CB8AC3E}">
        <p14:creationId xmlns:p14="http://schemas.microsoft.com/office/powerpoint/2010/main" val="398077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13</a:t>
            </a:fld>
            <a:endParaRPr lang="en-GB"/>
          </a:p>
        </p:txBody>
      </p:sp>
    </p:spTree>
    <p:extLst>
      <p:ext uri="{BB962C8B-B14F-4D97-AF65-F5344CB8AC3E}">
        <p14:creationId xmlns:p14="http://schemas.microsoft.com/office/powerpoint/2010/main" val="57405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5339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18</a:t>
            </a:fld>
            <a:endParaRPr lang="en-GB"/>
          </a:p>
        </p:txBody>
      </p:sp>
    </p:spTree>
    <p:extLst>
      <p:ext uri="{BB962C8B-B14F-4D97-AF65-F5344CB8AC3E}">
        <p14:creationId xmlns:p14="http://schemas.microsoft.com/office/powerpoint/2010/main" val="1098592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19</a:t>
            </a:fld>
            <a:endParaRPr lang="en-GB"/>
          </a:p>
        </p:txBody>
      </p:sp>
    </p:spTree>
    <p:extLst>
      <p:ext uri="{BB962C8B-B14F-4D97-AF65-F5344CB8AC3E}">
        <p14:creationId xmlns:p14="http://schemas.microsoft.com/office/powerpoint/2010/main" val="1098106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6:03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2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2056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4177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6:32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9419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3497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18237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78299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5/14/2020 6:38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Applies to all environments that aren’t your managed environments </a:t>
            </a:r>
          </a:p>
          <a:p>
            <a:r>
              <a:rPr lang="en-US" dirty="0"/>
              <a:t>Put Office into business and Azure into non-business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5/14/2020 6:38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5/14/2020 6:38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6:43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39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37</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38</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39</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6:52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52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41</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5/14/2020 6:51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48233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25442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46</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48</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49</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50</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8:43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2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8:43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79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55</a:t>
            </a:fld>
            <a:endParaRPr lang="en-US"/>
          </a:p>
        </p:txBody>
      </p:sp>
    </p:spTree>
    <p:extLst>
      <p:ext uri="{BB962C8B-B14F-4D97-AF65-F5344CB8AC3E}">
        <p14:creationId xmlns:p14="http://schemas.microsoft.com/office/powerpoint/2010/main" val="1037177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8:37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505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04BCE3-215A-4331-A7A2-5513DF5F022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7403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https://docs.microsoft.com/en-us/power-automate/ui-flows/run-ui-flow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04BCE3-215A-4331-A7A2-5513DF5F022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087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https://docs.microsoft.com/en-us/power-automate/ui-flows/setup</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509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https://docs.microsoft.com/en-us/power-automate/ui-flows/setup</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091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https://docs.microsoft.com/en-gb/data-integration/gateway/service-gateway-install</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59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67</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5:48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5:52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6</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7</a:t>
            </a:fld>
            <a:endParaRPr lang="en-GB"/>
          </a:p>
        </p:txBody>
      </p:sp>
    </p:spTree>
    <p:extLst>
      <p:ext uri="{BB962C8B-B14F-4D97-AF65-F5344CB8AC3E}">
        <p14:creationId xmlns:p14="http://schemas.microsoft.com/office/powerpoint/2010/main" val="1203459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tx1"/>
                </a:solidFill>
              </a:rPr>
              <a:t>For data residency concerns, </a:t>
            </a:r>
            <a:r>
              <a:rPr lang="en-US" sz="1200" dirty="0" err="1">
                <a:solidFill>
                  <a:schemeClr val="tx1"/>
                </a:solidFill>
              </a:rPr>
              <a:t>envs</a:t>
            </a:r>
            <a:r>
              <a:rPr lang="en-US" sz="1200" dirty="0">
                <a:solidFill>
                  <a:schemeClr val="tx1"/>
                </a:solidFill>
              </a:rPr>
              <a:t>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a:t>
            </a:r>
            <a:r>
              <a:rPr lang="en-US" sz="1200" dirty="0" err="1">
                <a:solidFill>
                  <a:schemeClr val="tx1"/>
                </a:solidFill>
              </a:rPr>
              <a:t>envs</a:t>
            </a:r>
            <a:r>
              <a:rPr lang="en-US" sz="1200" dirty="0">
                <a:solidFill>
                  <a:schemeClr val="tx1"/>
                </a:solidFill>
              </a:rPr>
              <a:t> for DevOps, for permission reasons</a:t>
            </a:r>
          </a:p>
          <a:p>
            <a:r>
              <a:rPr lang="en-US" sz="1200" dirty="0">
                <a:solidFill>
                  <a:schemeClr val="tx1"/>
                </a:solidFill>
              </a:rPr>
              <a:t>Full control over who can create those environments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b="1" i="0" kern="1200">
                <a:solidFill>
                  <a:schemeClr val="tx1"/>
                </a:solidFill>
                <a:effectLst/>
                <a:latin typeface="Segoe UI" pitchFamily="34" charset="0"/>
                <a:ea typeface="Segoe UI" pitchFamily="34" charset="0"/>
                <a:cs typeface="Segoe UI" pitchFamily="34" charset="0"/>
              </a:rPr>
              <a:t>Control who can create and manage environments in the Power Platform Admin center: </a:t>
            </a:r>
            <a:r>
              <a:rPr lang="en-US">
                <a:hlinkClick r:id="rId3"/>
              </a:rPr>
              <a:t>https</a:t>
            </a:r>
            <a:r>
              <a:rPr lang="en-US" dirty="0">
                <a:hlinkClick r:id="rId3"/>
              </a:rPr>
              <a:t>://docs.microsoft.com/en-us/power-platform/admin/control-environment-creation</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5209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3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41.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7.xml"/><Relationship Id="rId4" Type="http://schemas.openxmlformats.org/officeDocument/2006/relationships/image" Target="../media/image54.jpe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7.xml"/><Relationship Id="rId4" Type="http://schemas.openxmlformats.org/officeDocument/2006/relationships/image" Target="../media/image61.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7.xml"/><Relationship Id="rId4" Type="http://schemas.openxmlformats.org/officeDocument/2006/relationships/image" Target="../media/image61.jpe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Master" Target="../slideMasters/slideMaster8.xml"/><Relationship Id="rId4" Type="http://schemas.openxmlformats.org/officeDocument/2006/relationships/image" Target="../media/image72.jp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26.jp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6.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emf"/><Relationship Id="rId1" Type="http://schemas.openxmlformats.org/officeDocument/2006/relationships/slideMaster" Target="../slideMasters/slideMaster5.xml"/><Relationship Id="rId5" Type="http://schemas.openxmlformats.org/officeDocument/2006/relationships/image" Target="../media/image32.png"/><Relationship Id="rId4" Type="http://schemas.openxmlformats.org/officeDocument/2006/relationships/image" Target="../media/image31.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2985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32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4082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41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5124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5118050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801814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8475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365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3965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9724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7173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447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438688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63729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01990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65685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7633171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94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9358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5/14/2020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6277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066338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5703479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7168153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14-05-2020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233345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14-05-2020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8275229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14-05-2020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9064826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14-05-2020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221775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14-05-2020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6639837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14-05-2020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804878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11780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3586365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4584543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2968074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61882035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51552919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030809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13434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17139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1152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050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6077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dirty="0"/>
              <a:t>Dynamics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34311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gradFill>
                  <a:gsLst>
                    <a:gs pos="83000">
                      <a:schemeClr val="accent5"/>
                    </a:gs>
                    <a:gs pos="99000">
                      <a:schemeClr val="accent5"/>
                    </a:gs>
                  </a:gsLst>
                  <a:lin ang="5400000" scaled="1"/>
                </a:gradFill>
              </a:defRPr>
            </a:lvl1pPr>
          </a:lstStyle>
          <a:p>
            <a:r>
              <a:rPr lang="en-US" dirty="0"/>
              <a:t>Dynamics 365</a:t>
            </a:r>
            <a:br>
              <a:rPr lang="en-US" dirty="0"/>
            </a:br>
            <a:r>
              <a:rPr lang="en-US" dirty="0"/>
              <a:t>title or event name</a:t>
            </a:r>
          </a:p>
        </p:txBody>
      </p:sp>
    </p:spTree>
    <p:extLst>
      <p:ext uri="{BB962C8B-B14F-4D97-AF65-F5344CB8AC3E}">
        <p14:creationId xmlns:p14="http://schemas.microsoft.com/office/powerpoint/2010/main" val="3858588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dirty="0"/>
              <a:t>Dynamics 365</a:t>
            </a:r>
            <a:br>
              <a:rPr lang="en-US" dirty="0"/>
            </a:br>
            <a:r>
              <a:rPr lang="en-US" dirty="0"/>
              <a:t>title or event name</a:t>
            </a:r>
          </a:p>
        </p:txBody>
      </p:sp>
    </p:spTree>
    <p:extLst>
      <p:ext uri="{BB962C8B-B14F-4D97-AF65-F5344CB8AC3E}">
        <p14:creationId xmlns:p14="http://schemas.microsoft.com/office/powerpoint/2010/main" val="3721403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10" name="Rectangle 9">
            <a:extLst>
              <a:ext uri="{FF2B5EF4-FFF2-40B4-BE49-F238E27FC236}">
                <a16:creationId xmlns:a16="http://schemas.microsoft.com/office/drawing/2014/main" id="{571001B1-9B94-41D9-8D56-1A4499C9E799}"/>
              </a:ext>
            </a:extLst>
          </p:cNvPr>
          <p:cNvSpPr/>
          <p:nvPr userDrawn="1"/>
        </p:nvSpPr>
        <p:spPr bwMode="auto">
          <a:xfrm>
            <a:off x="1" y="0"/>
            <a:ext cx="12180047"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dirty="0"/>
              <a:t>Dynamics 365</a:t>
            </a:r>
            <a:br>
              <a:rPr lang="en-US" dirty="0"/>
            </a:br>
            <a:r>
              <a:rPr lang="en-US" dirty="0"/>
              <a:t>title or event name</a:t>
            </a:r>
          </a:p>
        </p:txBody>
      </p:sp>
    </p:spTree>
    <p:extLst>
      <p:ext uri="{BB962C8B-B14F-4D97-AF65-F5344CB8AC3E}">
        <p14:creationId xmlns:p14="http://schemas.microsoft.com/office/powerpoint/2010/main" val="3141747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sp>
        <p:nvSpPr>
          <p:cNvPr id="12" name="Rectangle 11">
            <a:extLst>
              <a:ext uri="{FF2B5EF4-FFF2-40B4-BE49-F238E27FC236}">
                <a16:creationId xmlns:a16="http://schemas.microsoft.com/office/drawing/2014/main" id="{16216E9A-D66A-41B3-A554-49B5262CBF2A}"/>
              </a:ext>
            </a:extLst>
          </p:cNvPr>
          <p:cNvSpPr/>
          <p:nvPr userDrawn="1"/>
        </p:nvSpPr>
        <p:spPr bwMode="auto">
          <a:xfrm>
            <a:off x="4067091" y="0"/>
            <a:ext cx="8124909" cy="6858000"/>
          </a:xfrm>
          <a:prstGeom prst="rect">
            <a:avLst/>
          </a:prstGeom>
          <a:gradFill flip="none" rotWithShape="1">
            <a:gsLst>
              <a:gs pos="0">
                <a:srgbClr val="000000">
                  <a:alpha val="72000"/>
                </a:srgbClr>
              </a:gs>
              <a:gs pos="17000">
                <a:srgbClr val="000000">
                  <a:alpha val="40000"/>
                </a:srgbClr>
              </a:gs>
              <a:gs pos="80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dirty="0"/>
              <a:t>Author name</a:t>
            </a:r>
          </a:p>
          <a:p>
            <a:pPr lvl="1"/>
            <a:r>
              <a:rPr lang="en-US" dirty="0"/>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87851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dirty="0"/>
              <a:t>Author name</a:t>
            </a:r>
          </a:p>
          <a:p>
            <a:pPr lvl="1"/>
            <a:r>
              <a:rPr lang="en-US" dirty="0"/>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064420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87771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1190922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lgn="l" defTabSz="914367" rtl="0" eaLnBrk="1" latinLnBrk="0" hangingPunct="1">
              <a:lnSpc>
                <a:spcPct val="90000"/>
              </a:lnSpc>
              <a:spcBef>
                <a:spcPct val="0"/>
              </a:spcBef>
              <a:buNone/>
              <a:defRPr lang="en-US" sz="3137" b="0" strike="noStrike" kern="1200" cap="none" spc="-49" baseline="0" dirty="0">
                <a:ln w="3175">
                  <a:noFill/>
                </a:ln>
                <a:gradFill>
                  <a:gsLst>
                    <a:gs pos="1000">
                      <a:schemeClr val="accent5"/>
                    </a:gs>
                    <a:gs pos="100000">
                      <a:schemeClr val="accent5"/>
                    </a:gs>
                  </a:gsLst>
                  <a:lin ang="5400000" scaled="1"/>
                </a:gradFill>
                <a:effectLst/>
                <a:latin typeface="+mj-lt"/>
                <a:ea typeface="+mn-ea"/>
                <a:cs typeface="Segoe UI" pitchFamily="34" charset="0"/>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n-lt"/>
                <a:ea typeface="+mn-ea"/>
                <a:cs typeface="+mn-cs"/>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772F027F-4AF8-444C-9BC7-4C42605912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2999809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2456920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99000">
                      <a:schemeClr val="tx2"/>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1249673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252184682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dirty="0"/>
              <a:t>Small caption: Segoe UI Bold 10/12</a:t>
            </a:r>
          </a:p>
          <a:p>
            <a:pPr lvl="1"/>
            <a:r>
              <a:rPr lang="en-US" dirty="0"/>
              <a:t>Small caption Segoe Regular 10/12</a:t>
            </a:r>
          </a:p>
        </p:txBody>
      </p:sp>
    </p:spTree>
    <p:extLst>
      <p:ext uri="{BB962C8B-B14F-4D97-AF65-F5344CB8AC3E}">
        <p14:creationId xmlns:p14="http://schemas.microsoft.com/office/powerpoint/2010/main" val="34699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4158800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Tree>
    <p:extLst>
      <p:ext uri="{BB962C8B-B14F-4D97-AF65-F5344CB8AC3E}">
        <p14:creationId xmlns:p14="http://schemas.microsoft.com/office/powerpoint/2010/main" val="3716285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gradFill>
                  <a:gsLst>
                    <a:gs pos="83000">
                      <a:schemeClr val="tx1"/>
                    </a:gs>
                    <a:gs pos="99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err="1">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56798225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Tree>
    <p:extLst>
      <p:ext uri="{BB962C8B-B14F-4D97-AF65-F5344CB8AC3E}">
        <p14:creationId xmlns:p14="http://schemas.microsoft.com/office/powerpoint/2010/main" val="50115362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dirty="0"/>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3953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dirty="0"/>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05857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dirty="0"/>
              <a:t>Title</a:t>
            </a:r>
          </a:p>
        </p:txBody>
      </p:sp>
    </p:spTree>
    <p:extLst>
      <p:ext uri="{BB962C8B-B14F-4D97-AF65-F5344CB8AC3E}">
        <p14:creationId xmlns:p14="http://schemas.microsoft.com/office/powerpoint/2010/main" val="1034821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dirty="0"/>
              <a:t>Title</a:t>
            </a:r>
          </a:p>
        </p:txBody>
      </p:sp>
    </p:spTree>
    <p:extLst>
      <p:ext uri="{BB962C8B-B14F-4D97-AF65-F5344CB8AC3E}">
        <p14:creationId xmlns:p14="http://schemas.microsoft.com/office/powerpoint/2010/main" val="122724022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134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92828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accent5"/>
                    </a:gs>
                    <a:gs pos="99000">
                      <a:schemeClr val="accent5"/>
                    </a:gs>
                  </a:gsLst>
                  <a:lin ang="5400000" scaled="1"/>
                </a:gradFill>
                <a:effectLst/>
                <a:latin typeface="+mj-lt"/>
                <a:ea typeface="+mn-ea"/>
                <a:cs typeface="Segoe UI" pitchFamily="34" charset="0"/>
              </a:defRPr>
            </a:lvl1pPr>
          </a:lstStyle>
          <a:p>
            <a:pPr marL="0" lvl="0">
              <a:lnSpc>
                <a:spcPts val="5490"/>
              </a:lnSpc>
            </a:pPr>
            <a:r>
              <a:rPr lang="en-US" dirty="0"/>
              <a:t>Section title</a:t>
            </a:r>
          </a:p>
        </p:txBody>
      </p:sp>
    </p:spTree>
    <p:extLst>
      <p:ext uri="{BB962C8B-B14F-4D97-AF65-F5344CB8AC3E}">
        <p14:creationId xmlns:p14="http://schemas.microsoft.com/office/powerpoint/2010/main" val="211611630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Section title photo">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tx1"/>
                    </a:gs>
                    <a:gs pos="99000">
                      <a:schemeClr val="tx1"/>
                    </a:gs>
                  </a:gsLst>
                  <a:lin ang="5400000" scaled="1"/>
                </a:gradFill>
                <a:effectLst/>
                <a:latin typeface="+mj-lt"/>
                <a:ea typeface="+mn-ea"/>
                <a:cs typeface="Segoe UI" pitchFamily="34" charset="0"/>
              </a:defRPr>
            </a:lvl1pPr>
          </a:lstStyle>
          <a:p>
            <a:pPr marL="0" lvl="0">
              <a:lnSpc>
                <a:spcPts val="5490"/>
              </a:lnSpc>
            </a:pPr>
            <a:r>
              <a:rPr lang="en-US" dirty="0"/>
              <a:t>Section title</a:t>
            </a:r>
          </a:p>
        </p:txBody>
      </p:sp>
    </p:spTree>
    <p:extLst>
      <p:ext uri="{BB962C8B-B14F-4D97-AF65-F5344CB8AC3E}">
        <p14:creationId xmlns:p14="http://schemas.microsoft.com/office/powerpoint/2010/main" val="184467642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dirty="0"/>
              <a:t>Section title</a:t>
            </a:r>
          </a:p>
        </p:txBody>
      </p:sp>
    </p:spTree>
    <p:extLst>
      <p:ext uri="{BB962C8B-B14F-4D97-AF65-F5344CB8AC3E}">
        <p14:creationId xmlns:p14="http://schemas.microsoft.com/office/powerpoint/2010/main" val="1105645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dirty="0"/>
              <a:t>Section title</a:t>
            </a:r>
          </a:p>
        </p:txBody>
      </p:sp>
    </p:spTree>
    <p:extLst>
      <p:ext uri="{BB962C8B-B14F-4D97-AF65-F5344CB8AC3E}">
        <p14:creationId xmlns:p14="http://schemas.microsoft.com/office/powerpoint/2010/main" val="4109337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Tree>
    <p:extLst>
      <p:ext uri="{BB962C8B-B14F-4D97-AF65-F5344CB8AC3E}">
        <p14:creationId xmlns:p14="http://schemas.microsoft.com/office/powerpoint/2010/main" val="57997252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bg1"/>
                    </a:gs>
                    <a:gs pos="100000">
                      <a:schemeClr val="tx1"/>
                    </a:gs>
                  </a:gsLst>
                  <a:lin ang="5400000" scaled="1"/>
                </a:gra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bg1"/>
                    </a:gs>
                    <a:gs pos="100000">
                      <a:schemeClr val="bg2"/>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Tree>
    <p:extLst>
      <p:ext uri="{BB962C8B-B14F-4D97-AF65-F5344CB8AC3E}">
        <p14:creationId xmlns:p14="http://schemas.microsoft.com/office/powerpoint/2010/main" val="329674246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819886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Photo layout 2">
    <p:bg>
      <p:bgPr>
        <a:solidFill>
          <a:schemeClr val="accent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est,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37957706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7925213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Multiple screenshots</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7004253" y="157171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dirty="0"/>
              <a:t>Click icon to add picture</a:t>
            </a:r>
          </a:p>
        </p:txBody>
      </p:sp>
      <p:sp>
        <p:nvSpPr>
          <p:cNvPr id="8" name="Picture Placeholder 11">
            <a:extLst>
              <a:ext uri="{FF2B5EF4-FFF2-40B4-BE49-F238E27FC236}">
                <a16:creationId xmlns:a16="http://schemas.microsoft.com/office/drawing/2014/main" id="{1B26DED9-88C3-4EA5-A785-532FDCBC8A9C}"/>
              </a:ext>
            </a:extLst>
          </p:cNvPr>
          <p:cNvSpPr>
            <a:spLocks noGrp="1"/>
          </p:cNvSpPr>
          <p:nvPr>
            <p:ph type="pic" sz="quarter" idx="13"/>
          </p:nvPr>
        </p:nvSpPr>
        <p:spPr>
          <a:xfrm>
            <a:off x="7004253" y="405217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dirty="0"/>
              <a:t>Click icon to add picture</a:t>
            </a:r>
          </a:p>
        </p:txBody>
      </p:sp>
    </p:spTree>
    <p:extLst>
      <p:ext uri="{BB962C8B-B14F-4D97-AF65-F5344CB8AC3E}">
        <p14:creationId xmlns:p14="http://schemas.microsoft.com/office/powerpoint/2010/main" val="219688332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2">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4000">
                      <a:schemeClr val="bg2"/>
                    </a:gs>
                    <a:gs pos="100000">
                      <a:schemeClr val="bg2"/>
                    </a:gs>
                  </a:gsLst>
                  <a:lin ang="5400000" scaled="1"/>
                </a:gradFill>
              </a:defRPr>
            </a:lvl1pPr>
          </a:lstStyle>
          <a:p>
            <a:r>
              <a:rPr lang="en-US" dirty="0"/>
              <a:t>Device layout 2: two columns</a:t>
            </a:r>
          </a:p>
        </p:txBody>
      </p:sp>
    </p:spTree>
    <p:extLst>
      <p:ext uri="{BB962C8B-B14F-4D97-AF65-F5344CB8AC3E}">
        <p14:creationId xmlns:p14="http://schemas.microsoft.com/office/powerpoint/2010/main" val="80894317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0007"/>
          <a:stretch/>
        </p:blipFill>
        <p:spPr>
          <a:xfrm>
            <a:off x="384249" y="243473"/>
            <a:ext cx="10869930" cy="5733540"/>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232472"/>
            <a:ext cx="7678751"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407636756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Device layout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bg1"/>
                    </a:gs>
                    <a:gs pos="100000">
                      <a:schemeClr val="bg2"/>
                    </a:gs>
                  </a:gsLst>
                  <a:lin ang="5400000" scaled="1"/>
                </a:gradFill>
                <a:effectLst/>
                <a:latin typeface="+mj-lt"/>
                <a:ea typeface="+mn-ea"/>
                <a:cs typeface="Segoe UI" pitchFamily="34" charset="0"/>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6732569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35644396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60516079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dirty="0"/>
              <a:t>Drag picture here</a:t>
            </a:r>
          </a:p>
        </p:txBody>
      </p:sp>
      <p:sp>
        <p:nvSpPr>
          <p:cNvPr id="14" name="Rectangle 13"/>
          <p:cNvSpPr/>
          <p:nvPr userDrawn="1"/>
        </p:nvSpPr>
        <p:spPr>
          <a:xfrm>
            <a:off x="0" y="5689600"/>
            <a:ext cx="12192000"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itle 1"/>
          <p:cNvSpPr>
            <a:spLocks noGrp="1"/>
          </p:cNvSpPr>
          <p:nvPr>
            <p:ph type="ctrTitle" hasCustomPrompt="1"/>
          </p:nvPr>
        </p:nvSpPr>
        <p:spPr>
          <a:xfrm>
            <a:off x="314790" y="3354775"/>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dirty="0"/>
              <a:t>Customer Name </a:t>
            </a:r>
            <a:br>
              <a:rPr lang="en-US" dirty="0"/>
            </a:br>
            <a:r>
              <a:rPr lang="en-US" dirty="0"/>
              <a:t>and headline</a:t>
            </a:r>
          </a:p>
        </p:txBody>
      </p:sp>
      <p:sp>
        <p:nvSpPr>
          <p:cNvPr id="22" name="Text Placeholder 132"/>
          <p:cNvSpPr>
            <a:spLocks noGrp="1"/>
          </p:cNvSpPr>
          <p:nvPr>
            <p:ph type="body" sz="quarter" idx="11" hasCustomPrompt="1"/>
          </p:nvPr>
        </p:nvSpPr>
        <p:spPr>
          <a:xfrm>
            <a:off x="4341091" y="3354774"/>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gradFill>
                  <a:gsLst>
                    <a:gs pos="83000">
                      <a:schemeClr val="tx1"/>
                    </a:gs>
                    <a:gs pos="100000">
                      <a:schemeClr val="tx1"/>
                    </a:gs>
                  </a:gsLst>
                  <a:lin ang="5400000" scaled="1"/>
                </a:gradFill>
              </a:defRPr>
            </a:lvl1pPr>
          </a:lstStyle>
          <a:p>
            <a:r>
              <a:rPr lang="en-US" dirty="0"/>
              <a:t>Drag logo here</a:t>
            </a:r>
          </a:p>
        </p:txBody>
      </p:sp>
    </p:spTree>
    <p:extLst>
      <p:ext uri="{BB962C8B-B14F-4D97-AF65-F5344CB8AC3E}">
        <p14:creationId xmlns:p14="http://schemas.microsoft.com/office/powerpoint/2010/main" val="42893913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dirty="0"/>
              <a:t>Thank you.</a:t>
            </a:r>
          </a:p>
        </p:txBody>
      </p:sp>
    </p:spTree>
    <p:extLst>
      <p:ext uri="{BB962C8B-B14F-4D97-AF65-F5344CB8AC3E}">
        <p14:creationId xmlns:p14="http://schemas.microsoft.com/office/powerpoint/2010/main" val="1063287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705485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703" strike="noStrike" spc="-49" baseline="0">
                <a:solidFill>
                  <a:schemeClr val="tx2"/>
                </a:solidFill>
              </a:defRPr>
            </a:lvl1pPr>
          </a:lstStyle>
          <a:p>
            <a:r>
              <a:rPr lang="en-US"/>
              <a:t>Power Platform</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0"/>
            </a:lvl3pPr>
            <a:lvl4pPr>
              <a:defRPr sz="1370"/>
            </a:lvl4pPr>
            <a:lvl5pPr>
              <a:defRPr sz="1027"/>
            </a:lvl5pPr>
          </a:lstStyle>
          <a:p>
            <a:pPr lvl="0"/>
            <a:r>
              <a:rPr lang="en-US"/>
              <a:t>Author name</a:t>
            </a:r>
          </a:p>
          <a:p>
            <a:pPr lvl="1"/>
            <a:r>
              <a:rPr lang="en-US"/>
              <a:t>Date</a:t>
            </a:r>
          </a:p>
        </p:txBody>
      </p:sp>
      <p:pic>
        <p:nvPicPr>
          <p:cNvPr id="4098" name="Picture 2" descr="C:\Users\ERMCCH~1.RED\AppData\Local\Temp\SNAGHTML998e8ee.PNG">
            <a:extLst>
              <a:ext uri="{FF2B5EF4-FFF2-40B4-BE49-F238E27FC236}">
                <a16:creationId xmlns:a16="http://schemas.microsoft.com/office/drawing/2014/main" id="{A6602489-3011-4EA7-BB15-8C4AE20C06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67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3" y="4847661"/>
            <a:ext cx="9609045"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703" strike="noStrike" spc="-49" baseline="0">
                <a:solidFill>
                  <a:schemeClr val="accent5"/>
                </a:solidFill>
              </a:defRPr>
            </a:lvl1pPr>
          </a:lstStyle>
          <a:p>
            <a:r>
              <a:rPr lang="en-US"/>
              <a:t>Power Platform</a:t>
            </a:r>
            <a:br>
              <a:rPr lang="en-US"/>
            </a:br>
            <a:r>
              <a:rPr lang="en-US"/>
              <a:t>title or event name</a:t>
            </a:r>
          </a:p>
        </p:txBody>
      </p:sp>
      <p:pic>
        <p:nvPicPr>
          <p:cNvPr id="5" name="Picture 2" descr="C:\Users\ERMCCH~1.RED\AppData\Local\Temp\SNAGHTML99a6638.PNG">
            <a:extLst>
              <a:ext uri="{FF2B5EF4-FFF2-40B4-BE49-F238E27FC236}">
                <a16:creationId xmlns:a16="http://schemas.microsoft.com/office/drawing/2014/main" id="{63557BD8-00A2-412E-A9D8-F276E5926E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6"/>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991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3" strike="noStrike" spc="-49" baseline="0">
                <a:solidFill>
                  <a:schemeClr val="bg1"/>
                </a:solidFill>
              </a:defRPr>
            </a:lvl1pPr>
          </a:lstStyle>
          <a:p>
            <a:r>
              <a:rPr lang="en-US"/>
              <a:t>Power Platform</a:t>
            </a:r>
            <a:br>
              <a:rPr lang="en-US"/>
            </a:br>
            <a:r>
              <a:rPr lang="en-US"/>
              <a:t>title or event name</a:t>
            </a:r>
          </a:p>
        </p:txBody>
      </p:sp>
      <p:pic>
        <p:nvPicPr>
          <p:cNvPr id="8" name="Picture 2" descr="C:\Users\ERMCCH~1.RED\AppData\Local\Temp\SNAGHTML99a6638.PNG">
            <a:extLst>
              <a:ext uri="{FF2B5EF4-FFF2-40B4-BE49-F238E27FC236}">
                <a16:creationId xmlns:a16="http://schemas.microsoft.com/office/drawing/2014/main" id="{3DAFAB31-E658-4117-879D-B44476EE602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391" y="282986"/>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641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5"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727892"/>
          </a:xfrm>
        </p:spPr>
        <p:txBody>
          <a:bodyPr/>
          <a:lstStyle>
            <a:lvl1pPr>
              <a:defRPr sz="1765"/>
            </a:lvl1pPr>
            <a:lvl2pPr>
              <a:defRPr sz="1765"/>
            </a:lvl2pPr>
            <a:lvl3pPr>
              <a:defRPr sz="1370"/>
            </a:lvl3pPr>
            <a:lvl4pPr>
              <a:defRPr sz="1370"/>
            </a:lvl4pPr>
            <a:lvl5pPr>
              <a:defRPr sz="1027"/>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6F2D52C3-8628-4DEA-9C68-192B89F6D0E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47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5"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727892"/>
          </a:xfrm>
        </p:spPr>
        <p:txBody>
          <a:bodyPr/>
          <a:lstStyle>
            <a:lvl1pPr>
              <a:defRPr sz="1765"/>
            </a:lvl1pPr>
            <a:lvl2pPr>
              <a:defRPr sz="1765"/>
            </a:lvl2pPr>
            <a:lvl3pPr>
              <a:defRPr sz="1370"/>
            </a:lvl3pPr>
            <a:lvl4pPr>
              <a:defRPr sz="1370"/>
            </a:lvl4pPr>
            <a:lvl5pPr>
              <a:defRPr sz="1027"/>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5430FD9E-D172-4E03-BA10-BEBEFF2489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05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5"/>
            <a:ext cx="3837818" cy="3786998"/>
          </a:xfr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82903087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4"/>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50316"/>
          </a:xfr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331946"/>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0359004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90"/>
            <a:ext cx="3618381" cy="2675220"/>
          </a:xfrm>
        </p:spPr>
        <p:txBody>
          <a:bodyPr lIns="0" tIns="0" rIns="0" bIns="0"/>
          <a:lstStyle>
            <a:lvl1pPr marL="0" indent="0">
              <a:lnSpc>
                <a:spcPts val="1765"/>
              </a:lnSpc>
              <a:spcBef>
                <a:spcPts val="0"/>
              </a:spcBef>
              <a:spcAft>
                <a:spcPts val="588"/>
              </a:spcAft>
              <a:buNone/>
              <a:defRPr sz="1370" b="0" spc="0" baseline="0">
                <a:solidFill>
                  <a:srgbClr val="008C7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90"/>
            <a:ext cx="3618381" cy="2675220"/>
          </a:xfrm>
        </p:spPr>
        <p:txBody>
          <a:bodyPr lIns="0" tIns="0" rIns="0" bIns="0"/>
          <a:lstStyle>
            <a:lvl1pPr marL="0" indent="0">
              <a:lnSpc>
                <a:spcPts val="1765"/>
              </a:lnSpc>
              <a:spcBef>
                <a:spcPts val="0"/>
              </a:spcBef>
              <a:spcAft>
                <a:spcPts val="588"/>
              </a:spcAft>
              <a:buNone/>
              <a:defRPr sz="1370" b="0" spc="0" baseline="0">
                <a:solidFill>
                  <a:srgbClr val="008C7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90"/>
            <a:ext cx="3618381" cy="2675220"/>
          </a:xfrm>
        </p:spPr>
        <p:txBody>
          <a:bodyPr lIns="0" tIns="0" rIns="0" bIns="0"/>
          <a:lstStyle>
            <a:lvl1pPr marL="0" indent="0">
              <a:lnSpc>
                <a:spcPts val="1765"/>
              </a:lnSpc>
              <a:spcBef>
                <a:spcPts val="0"/>
              </a:spcBef>
              <a:spcAft>
                <a:spcPts val="588"/>
              </a:spcAft>
              <a:buNone/>
              <a:defRPr sz="1370" b="0" spc="0" baseline="0">
                <a:solidFill>
                  <a:srgbClr val="008C7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2897763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2597779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7552678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20"/>
            <a:ext cx="1693247" cy="2809936"/>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4"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8"/>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82470202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9315995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7561971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noFill/>
        </p:spPr>
        <p:txBody>
          <a:bodyPr vert="horz" wrap="square" lIns="0" tIns="0" rIns="0" bIns="0" rtlCol="0" anchor="t" anchorCtr="0">
            <a:noAutofit/>
          </a:bodyPr>
          <a:lstStyle>
            <a:lvl1pPr>
              <a:defRPr lang="en-US" sz="4703" spc="-49" baseline="0" dirty="0">
                <a:solidFill>
                  <a:schemeClr val="bg1"/>
                </a:solidFill>
              </a:defRPr>
            </a:lvl1pPr>
          </a:lstStyle>
          <a:p>
            <a:pPr marL="0" lvl="0">
              <a:lnSpc>
                <a:spcPts val="5488"/>
              </a:lnSpc>
            </a:pPr>
            <a:r>
              <a:rPr lang="en-US"/>
              <a:t>Section title</a:t>
            </a:r>
          </a:p>
        </p:txBody>
      </p:sp>
    </p:spTree>
    <p:extLst>
      <p:ext uri="{BB962C8B-B14F-4D97-AF65-F5344CB8AC3E}">
        <p14:creationId xmlns:p14="http://schemas.microsoft.com/office/powerpoint/2010/main" val="4062491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4"/>
            <a:ext cx="7454643" cy="3558191"/>
          </a:xfrm>
          <a:noFill/>
        </p:spPr>
        <p:txBody>
          <a:bodyPr vert="horz" wrap="square" lIns="0" tIns="0" rIns="0" bIns="0" rtlCol="0" anchor="t" anchorCtr="0">
            <a:noAutofit/>
          </a:bodyPr>
          <a:lstStyle>
            <a:lvl1pPr>
              <a:defRPr lang="en-US" sz="4703" spc="-49" baseline="0" dirty="0">
                <a:solidFill>
                  <a:schemeClr val="accent5"/>
                </a:solidFill>
              </a:defRPr>
            </a:lvl1pPr>
          </a:lstStyle>
          <a:p>
            <a:pPr marL="0" lvl="0">
              <a:lnSpc>
                <a:spcPts val="5488"/>
              </a:lnSpc>
            </a:pPr>
            <a:r>
              <a:rPr lang="en-US"/>
              <a:t>Section title</a:t>
            </a:r>
          </a:p>
        </p:txBody>
      </p:sp>
    </p:spTree>
    <p:extLst>
      <p:ext uri="{BB962C8B-B14F-4D97-AF65-F5344CB8AC3E}">
        <p14:creationId xmlns:p14="http://schemas.microsoft.com/office/powerpoint/2010/main" val="162044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5"/>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70030854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rgbClr val="008C7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rgbClr val="008C7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8314412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p:spPr>
        <p:txBody>
          <a:bodyPr lIns="0" tIns="0" rIns="0" bIns="0"/>
          <a:lstStyle>
            <a:lvl1pPr marL="280013" indent="-280013">
              <a:lnSpc>
                <a:spcPts val="1765"/>
              </a:lnSpc>
              <a:spcBef>
                <a:spcPts val="0"/>
              </a:spcBef>
              <a:buFont typeface="Arial" panose="020B0604020202020204" pitchFamily="34" charset="0"/>
              <a:buChar char="•"/>
              <a:defRPr sz="1370" b="0" i="0" spc="0">
                <a:solidFill>
                  <a:schemeClr val="tx1"/>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128083942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7"/>
            <a:ext cx="1693247" cy="3034229"/>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7"/>
            <a:ext cx="1693247" cy="3034229"/>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18630647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97841766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p:spPr>
        <p:txBody>
          <a:bodyPr lIns="0" tIns="0" rIns="0" bIns="0"/>
          <a:lstStyle>
            <a:lvl1pPr marL="0" indent="0">
              <a:lnSpc>
                <a:spcPts val="1174"/>
              </a:lnSpc>
              <a:spcBef>
                <a:spcPts val="882"/>
              </a:spcBef>
              <a:buFont typeface="Arial" panose="020B0604020202020204" pitchFamily="34" charset="0"/>
              <a:buNone/>
              <a:defRPr sz="980" b="0" i="0" spc="0">
                <a:solidFill>
                  <a:schemeClr val="tx1"/>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62436361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5871033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272"/>
              </a:spcAft>
              <a:defRPr sz="2549" spc="-49" baseline="0">
                <a:solidFill>
                  <a:schemeClr val="tx1"/>
                </a:solidFill>
              </a:defRPr>
            </a:lvl1pPr>
          </a:lstStyle>
          <a:p>
            <a:r>
              <a:rPr lang="en-US"/>
              <a:t>Thank you.</a:t>
            </a:r>
          </a:p>
        </p:txBody>
      </p:sp>
      <p:pic>
        <p:nvPicPr>
          <p:cNvPr id="5" name="Picture 2" descr="C:\Users\ERMCCH~1.RED\AppData\Local\Temp\SNAGHTML998e8ee.PNG">
            <a:extLst>
              <a:ext uri="{FF2B5EF4-FFF2-40B4-BE49-F238E27FC236}">
                <a16:creationId xmlns:a16="http://schemas.microsoft.com/office/drawing/2014/main" id="{8A34CBCA-72C2-46D9-9F6E-4710FA6CF6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110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descr="A person sitting in a chair using a computer&#10;&#10;Description generated with very high confidence">
            <a:extLst>
              <a:ext uri="{FF2B5EF4-FFF2-40B4-BE49-F238E27FC236}">
                <a16:creationId xmlns:a16="http://schemas.microsoft.com/office/drawing/2014/main" id="{9BAE192A-C5EF-4271-BBAF-90FB3C55F4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6"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1" strike="noStrike" spc="-147" baseline="0">
                <a:solidFill>
                  <a:schemeClr val="bg2"/>
                </a:solidFill>
              </a:defRPr>
            </a:lvl1pPr>
          </a:lstStyle>
          <a:p>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9"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6998660-92FE-470C-B289-97A0383F26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8838"/>
          <a:stretch/>
        </p:blipFill>
        <p:spPr>
          <a:xfrm>
            <a:off x="259398" y="6073963"/>
            <a:ext cx="1399923" cy="713420"/>
          </a:xfrm>
          <a:prstGeom prst="rect">
            <a:avLst/>
          </a:prstGeom>
        </p:spPr>
      </p:pic>
    </p:spTree>
    <p:extLst>
      <p:ext uri="{BB962C8B-B14F-4D97-AF65-F5344CB8AC3E}">
        <p14:creationId xmlns:p14="http://schemas.microsoft.com/office/powerpoint/2010/main" val="3770528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5995"/>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40"/>
            <a:ext cx="9144000" cy="550415"/>
          </a:xfrm>
        </p:spPr>
        <p:txBody>
          <a:bodyPr/>
          <a:lstStyle>
            <a:lvl1pPr marL="0" indent="0" algn="ctr">
              <a:buNone/>
              <a:defRPr sz="2400"/>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16847240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1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32205"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8445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9277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9" y="1922805"/>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3925" indent="0">
              <a:buNone/>
              <a:defRPr/>
            </a:lvl2pPr>
            <a:lvl3pPr marL="447849" indent="0">
              <a:buNone/>
              <a:defRPr/>
            </a:lvl3pPr>
            <a:lvl4pPr marL="671774" indent="0">
              <a:buNone/>
              <a:defRPr/>
            </a:lvl4pPr>
            <a:lvl5pPr marL="895698"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601"/>
            <a:ext cx="4758210" cy="2521331"/>
          </a:xfrm>
        </p:spPr>
        <p:txBody>
          <a:bodyPr lIns="0" tIns="0" rIns="0" bIns="0"/>
          <a:lstStyle>
            <a:lvl1pPr marL="279905" indent="-279905">
              <a:lnSpc>
                <a:spcPts val="1765"/>
              </a:lnSpc>
              <a:spcBef>
                <a:spcPts val="0"/>
              </a:spcBef>
              <a:buFont typeface="Arial" panose="020B0604020202020204" pitchFamily="34" charset="0"/>
              <a:buChar char="•"/>
              <a:defRPr sz="1368" b="0" i="0" spc="0">
                <a:gradFill>
                  <a:gsLst>
                    <a:gs pos="0">
                      <a:schemeClr val="tx1"/>
                    </a:gs>
                    <a:gs pos="100000">
                      <a:schemeClr val="tx1"/>
                    </a:gs>
                  </a:gsLst>
                  <a:lin ang="5400000" scaled="1"/>
                </a:gradFill>
                <a:latin typeface="+mn-lt"/>
              </a:defRPr>
            </a:lvl1pPr>
            <a:lvl2pPr marL="0" indent="0">
              <a:lnSpc>
                <a:spcPts val="1765"/>
              </a:lnSpc>
              <a:spcBef>
                <a:spcPts val="0"/>
              </a:spcBef>
              <a:buNone/>
              <a:defRPr sz="1368">
                <a:solidFill>
                  <a:schemeClr val="tx1"/>
                </a:solidFill>
              </a:defRPr>
            </a:lvl2pPr>
            <a:lvl3pPr marL="447849" indent="0">
              <a:buNone/>
              <a:defRPr/>
            </a:lvl3pPr>
            <a:lvl4pPr marL="671774" indent="0">
              <a:buNone/>
              <a:defRPr/>
            </a:lvl4pPr>
            <a:lvl5pPr marL="89569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2" y="6450198"/>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8" y="620429"/>
            <a:ext cx="11306469" cy="749772"/>
          </a:xfrm>
        </p:spPr>
        <p:txBody>
          <a:bodyPr tIns="0"/>
          <a:lstStyle>
            <a:lvl1pPr>
              <a:lnSpc>
                <a:spcPts val="3133"/>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41230726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cus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1"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0" name="Picture Placeholder 144"/>
          <p:cNvSpPr>
            <a:spLocks noGrp="1"/>
          </p:cNvSpPr>
          <p:nvPr>
            <p:ph type="pic" sz="quarter" idx="36" hasCustomPrompt="1"/>
          </p:nvPr>
        </p:nvSpPr>
        <p:spPr>
          <a:xfrm>
            <a:off x="202503" y="5780179"/>
            <a:ext cx="2064635" cy="834378"/>
          </a:xfrm>
          <a:prstGeom prst="rect">
            <a:avLst/>
          </a:prstGeom>
        </p:spPr>
        <p:txBody>
          <a:bodyPr anchor="ctr" anchorCtr="0">
            <a:noAutofit/>
          </a:bodyPr>
          <a:lstStyle>
            <a:lvl1pPr marL="0" indent="0" algn="ctr">
              <a:buNone/>
              <a:defRPr sz="1567">
                <a:gradFill>
                  <a:gsLst>
                    <a:gs pos="0">
                      <a:schemeClr val="tx2"/>
                    </a:gs>
                    <a:gs pos="100000">
                      <a:schemeClr val="tx2"/>
                    </a:gs>
                  </a:gsLst>
                  <a:lin ang="5400000" scaled="1"/>
                </a:gradFill>
              </a:defRPr>
            </a:lvl1pPr>
          </a:lstStyle>
          <a:p>
            <a:r>
              <a:rPr lang="en-US"/>
              <a:t>Drag logo here</a:t>
            </a:r>
          </a:p>
        </p:txBody>
      </p: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69880" y="3304609"/>
            <a:ext cx="3532852" cy="1205506"/>
          </a:xfrm>
        </p:spPr>
        <p:txBody>
          <a:bodyPr/>
          <a:lstStyle>
            <a:lvl1pPr>
              <a:spcAft>
                <a:spcPts val="588"/>
              </a:spcAft>
              <a:defRPr sz="1307" i="1">
                <a:gradFill>
                  <a:gsLst>
                    <a:gs pos="0">
                      <a:schemeClr val="tx1"/>
                    </a:gs>
                    <a:gs pos="100000">
                      <a:schemeClr val="tx1"/>
                    </a:gs>
                  </a:gsLst>
                  <a:lin ang="5400000" scaled="1"/>
                </a:gradFill>
              </a:defRPr>
            </a:lvl1pPr>
            <a:lvl2pPr>
              <a:spcBef>
                <a:spcPts val="0"/>
              </a:spcBef>
              <a:spcAft>
                <a:spcPts val="490"/>
              </a:spcAft>
              <a:defRPr sz="980" i="1" cap="none" baseline="0">
                <a:gradFill>
                  <a:gsLst>
                    <a:gs pos="0">
                      <a:schemeClr val="tx1"/>
                    </a:gs>
                    <a:gs pos="100000">
                      <a:schemeClr val="tx1"/>
                    </a:gs>
                  </a:gsLst>
                  <a:lin ang="5400000" scaled="1"/>
                </a:gradFill>
              </a:defRPr>
            </a:lvl2pPr>
            <a:lvl3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3pPr>
            <a:lvl4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4pPr>
            <a:lvl5pPr>
              <a:spcBef>
                <a:spcPts val="0"/>
              </a:spcBef>
              <a:spcAft>
                <a:spcPts val="490"/>
              </a:spcAft>
              <a:defRPr lang="en-US" sz="85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03345" y="3344471"/>
            <a:ext cx="8006095" cy="1790371"/>
          </a:xfrm>
        </p:spPr>
        <p:txBody>
          <a:bodyPr/>
          <a:lstStyle>
            <a:lvl1pPr>
              <a:spcAft>
                <a:spcPts val="588"/>
              </a:spcAft>
              <a:defRPr>
                <a:gradFill>
                  <a:gsLst>
                    <a:gs pos="0">
                      <a:schemeClr val="tx1"/>
                    </a:gs>
                    <a:gs pos="100000">
                      <a:schemeClr val="tx1"/>
                    </a:gs>
                  </a:gsLst>
                  <a:lin ang="5400000" scaled="1"/>
                </a:gradFill>
              </a:defRPr>
            </a:lvl1pPr>
            <a:lvl2pPr>
              <a:spcAft>
                <a:spcPts val="588"/>
              </a:spcAft>
              <a:defRPr>
                <a:gradFill>
                  <a:gsLst>
                    <a:gs pos="0">
                      <a:schemeClr val="tx1"/>
                    </a:gs>
                    <a:gs pos="100000">
                      <a:schemeClr val="tx1"/>
                    </a:gs>
                  </a:gsLst>
                  <a:lin ang="5400000" scaled="1"/>
                </a:gradFill>
              </a:defRPr>
            </a:lvl2pPr>
            <a:lvl3pPr>
              <a:spcAft>
                <a:spcPts val="588"/>
              </a:spcAft>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sz="1143" b="0">
                <a:gradFill>
                  <a:gsLst>
                    <a:gs pos="0">
                      <a:schemeClr val="tx1"/>
                    </a:gs>
                    <a:gs pos="100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54333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60276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8391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80"/>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pic>
        <p:nvPicPr>
          <p:cNvPr id="8" name="Picture 2" descr="C:\Users\ERMCCH~1.RED\AppData\Local\Temp\SNAGHTML998e8ee.PNG">
            <a:extLst>
              <a:ext uri="{FF2B5EF4-FFF2-40B4-BE49-F238E27FC236}">
                <a16:creationId xmlns:a16="http://schemas.microsoft.com/office/drawing/2014/main" id="{941C3A45-C533-44C3-AD00-158CECDB46F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55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9" name="Footer-slide#"/>
          <p:cNvSpPr>
            <a:spLocks noGrp="1"/>
          </p:cNvSpPr>
          <p:nvPr>
            <p:ph type="sldNum" sz="quarter" idx="12"/>
          </p:nvPr>
        </p:nvSpPr>
        <p:spPr>
          <a:xfrm>
            <a:off x="11501329" y="6526760"/>
            <a:ext cx="337073" cy="129203"/>
          </a:xfrm>
          <a:prstGeom prst="rect">
            <a:avLst/>
          </a:prstGeom>
        </p:spPr>
        <p:txBody>
          <a:bodyPr lIns="0" tIns="0" rIns="136044" bIns="0">
            <a:spAutoFit/>
          </a:bodyPr>
          <a:lstStyle>
            <a:lvl1pPr algn="r">
              <a:lnSpc>
                <a:spcPct val="90000"/>
              </a:lnSpc>
              <a:defRPr sz="933">
                <a:solidFill>
                  <a:schemeClr val="bg1"/>
                </a:solidFill>
                <a:latin typeface="+mj-lt"/>
              </a:defRPr>
            </a:lvl1pPr>
          </a:lstStyle>
          <a:p>
            <a:pPr defTabSz="1217943"/>
            <a:fld id="{B6F15528-21DE-4FAA-801E-634DDDAF4B2B}" type="slidenum">
              <a:rPr lang="en-US" smtClean="0">
                <a:solidFill>
                  <a:srgbClr val="FFFFFF"/>
                </a:solidFill>
              </a:rPr>
              <a:pPr defTabSz="1217943"/>
              <a:t>‹#›</a:t>
            </a:fld>
            <a:endParaRPr lang="en-US">
              <a:solidFill>
                <a:srgbClr val="FFFFFF"/>
              </a:solidFill>
            </a:endParaRPr>
          </a:p>
        </p:txBody>
      </p:sp>
      <p:sp>
        <p:nvSpPr>
          <p:cNvPr id="11" name="Footer-Microsoft Confidential"/>
          <p:cNvSpPr txBox="1"/>
          <p:nvPr/>
        </p:nvSpPr>
        <p:spPr>
          <a:xfrm>
            <a:off x="5122915" y="6526726"/>
            <a:ext cx="1946181" cy="129203"/>
          </a:xfrm>
          <a:prstGeom prst="rect">
            <a:avLst/>
          </a:prstGeom>
          <a:noFill/>
        </p:spPr>
        <p:txBody>
          <a:bodyPr wrap="square" lIns="0" tIns="0" rIns="0" bIns="0" rtlCol="0">
            <a:spAutoFit/>
          </a:bodyPr>
          <a:lstStyle/>
          <a:p>
            <a:pPr algn="ctr" defTabSz="1217943">
              <a:lnSpc>
                <a:spcPct val="90000"/>
              </a:lnSpc>
            </a:pPr>
            <a:r>
              <a:rPr lang="en-US" sz="933">
                <a:gradFill>
                  <a:gsLst>
                    <a:gs pos="0">
                      <a:srgbClr val="FFFFFF"/>
                    </a:gs>
                    <a:gs pos="80000">
                      <a:srgbClr val="FFFFFF"/>
                    </a:gs>
                  </a:gsLst>
                  <a:lin ang="5400000" scaled="0"/>
                </a:gradFill>
                <a:latin typeface="Segoe UI Light"/>
              </a:rPr>
              <a:t>Microsoft Confidential</a:t>
            </a:r>
          </a:p>
        </p:txBody>
      </p:sp>
    </p:spTree>
    <p:extLst>
      <p:ext uri="{BB962C8B-B14F-4D97-AF65-F5344CB8AC3E}">
        <p14:creationId xmlns:p14="http://schemas.microsoft.com/office/powerpoint/2010/main" val="37616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574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dark">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9" y="3035808"/>
            <a:ext cx="9141397" cy="498598"/>
          </a:xfrm>
          <a:noFill/>
        </p:spPr>
        <p:txBody>
          <a:bodyPr wrap="square" lIns="0" tIns="0" rIns="0" bIns="0" anchor="t" anchorCtr="0">
            <a:spAutoFit/>
          </a:bodyPr>
          <a:lstStyle>
            <a:lvl1pPr algn="l" defTabSz="93220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98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8"/>
            <a:ext cx="5378548" cy="2262074"/>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262074"/>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34765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048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6"/>
            <a:ext cx="11339774" cy="1253348"/>
          </a:xfrm>
        </p:spPr>
        <p:txBody>
          <a:bodyPr wrap="square" lIns="0" tIns="0" rIns="0" bIns="0">
            <a:spAutoFit/>
          </a:bodyPr>
          <a:lstStyle>
            <a:lvl1pPr marL="0" indent="0">
              <a:lnSpc>
                <a:spcPct val="90000"/>
              </a:lnSpc>
              <a:spcBef>
                <a:spcPts val="0"/>
              </a:spcBef>
              <a:spcAft>
                <a:spcPts val="1271"/>
              </a:spcAft>
              <a:buNone/>
              <a:defRPr sz="2549" b="0" i="0">
                <a:solidFill>
                  <a:srgbClr val="000000"/>
                </a:solidFill>
                <a:latin typeface="+mn-lt"/>
              </a:defRPr>
            </a:lvl1pPr>
            <a:lvl2pPr marL="223968" indent="0">
              <a:lnSpc>
                <a:spcPct val="90000"/>
              </a:lnSpc>
              <a:spcBef>
                <a:spcPts val="0"/>
              </a:spcBef>
              <a:spcAft>
                <a:spcPts val="1271"/>
              </a:spcAft>
              <a:buNone/>
              <a:defRPr sz="1961">
                <a:solidFill>
                  <a:srgbClr val="000000"/>
                </a:solidFill>
              </a:defRPr>
            </a:lvl2pPr>
            <a:lvl3pPr marL="447935" indent="0">
              <a:spcBef>
                <a:spcPts val="0"/>
              </a:spcBef>
              <a:spcAft>
                <a:spcPts val="1271"/>
              </a:spcAft>
              <a:buNone/>
              <a:defRPr sz="1961">
                <a:solidFill>
                  <a:srgbClr val="000000"/>
                </a:solidFill>
              </a:defRPr>
            </a:lvl3pPr>
            <a:lvl4pPr marL="671903" indent="0">
              <a:spcBef>
                <a:spcPts val="0"/>
              </a:spcBef>
              <a:spcAft>
                <a:spcPts val="1271"/>
              </a:spcAft>
              <a:buNone/>
              <a:defRPr sz="1961"/>
            </a:lvl4pPr>
            <a:lvl5pPr marL="89587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8871024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5/14/2020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7" name="Picture 2" descr="C:\Users\ERMCCH~1.RED\AppData\Local\Temp\SNAGHTML99a6638.PNG">
            <a:extLst>
              <a:ext uri="{FF2B5EF4-FFF2-40B4-BE49-F238E27FC236}">
                <a16:creationId xmlns:a16="http://schemas.microsoft.com/office/drawing/2014/main" id="{547787FF-82DC-4846-8B84-31E70FE890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6"/>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060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9059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89358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61852333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522792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3473102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301342698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41425366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11216897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5/14/2020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556132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527839499"/>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148631547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417461433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6497753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607628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966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225095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225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3650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613271861"/>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694823"/>
          </a:xfrm>
        </p:spPr>
        <p:txBody>
          <a:bodyPr/>
          <a:lstStyle>
            <a:lvl1pPr>
              <a:buClr>
                <a:schemeClr val="tx1"/>
              </a:buClr>
              <a:defRPr sz="3733">
                <a:solidFill>
                  <a:schemeClr val="tx1"/>
                </a:solidFill>
              </a:defRPr>
            </a:lvl1pPr>
            <a:lvl2pPr>
              <a:buClr>
                <a:schemeClr val="tx1"/>
              </a:buClr>
              <a:defRPr sz="3200" spc="-93" baseline="0">
                <a:solidFill>
                  <a:schemeClr val="tx1"/>
                </a:solidFill>
              </a:defRPr>
            </a:lvl2pPr>
            <a:lvl3pPr>
              <a:buClr>
                <a:schemeClr val="tx1"/>
              </a:buClr>
              <a:defRPr sz="2667"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lvl1pPr>
              <a:defRPr sz="4800"/>
            </a:lvl1p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5/14/2020</a:t>
            </a:fld>
            <a:endParaRPr>
              <a:solidFill>
                <a:srgbClr val="292929">
                  <a:tint val="75000"/>
                </a:srgbClr>
              </a:solidFill>
            </a:endParaRPr>
          </a:p>
        </p:txBody>
      </p:sp>
    </p:spTree>
    <p:extLst>
      <p:ext uri="{BB962C8B-B14F-4D97-AF65-F5344CB8AC3E}">
        <p14:creationId xmlns:p14="http://schemas.microsoft.com/office/powerpoint/2010/main" val="207443006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8765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21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2917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6899696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59080" y="259079"/>
            <a:ext cx="11699875" cy="6341110"/>
          </a:xfrm>
          <a:custGeom>
            <a:avLst/>
            <a:gdLst/>
            <a:ahLst/>
            <a:cxnLst/>
            <a:rect l="l" t="t" r="r" b="b"/>
            <a:pathLst>
              <a:path w="11699875" h="6341109">
                <a:moveTo>
                  <a:pt x="11636502" y="63246"/>
                </a:moveTo>
                <a:lnTo>
                  <a:pt x="63246" y="63246"/>
                </a:lnTo>
                <a:lnTo>
                  <a:pt x="63246" y="6278118"/>
                </a:lnTo>
                <a:lnTo>
                  <a:pt x="11636502" y="6278118"/>
                </a:lnTo>
                <a:lnTo>
                  <a:pt x="11636502" y="63246"/>
                </a:lnTo>
                <a:close/>
              </a:path>
              <a:path w="11699875" h="6341109">
                <a:moveTo>
                  <a:pt x="11699748" y="0"/>
                </a:moveTo>
                <a:lnTo>
                  <a:pt x="11674475" y="0"/>
                </a:lnTo>
                <a:lnTo>
                  <a:pt x="11674475" y="25400"/>
                </a:lnTo>
                <a:lnTo>
                  <a:pt x="11674475" y="6315710"/>
                </a:lnTo>
                <a:lnTo>
                  <a:pt x="25298" y="6315710"/>
                </a:lnTo>
                <a:lnTo>
                  <a:pt x="25298" y="25400"/>
                </a:lnTo>
                <a:lnTo>
                  <a:pt x="11674475" y="25400"/>
                </a:lnTo>
                <a:lnTo>
                  <a:pt x="11674475" y="0"/>
                </a:lnTo>
                <a:lnTo>
                  <a:pt x="0" y="0"/>
                </a:lnTo>
                <a:lnTo>
                  <a:pt x="0" y="25400"/>
                </a:lnTo>
                <a:lnTo>
                  <a:pt x="0" y="6315710"/>
                </a:lnTo>
                <a:lnTo>
                  <a:pt x="0" y="6341110"/>
                </a:lnTo>
                <a:lnTo>
                  <a:pt x="11699748" y="6341110"/>
                </a:lnTo>
                <a:lnTo>
                  <a:pt x="11699748" y="6316065"/>
                </a:lnTo>
                <a:lnTo>
                  <a:pt x="11699748" y="6315710"/>
                </a:lnTo>
                <a:lnTo>
                  <a:pt x="11699748" y="25400"/>
                </a:lnTo>
                <a:lnTo>
                  <a:pt x="11699748" y="25273"/>
                </a:lnTo>
                <a:lnTo>
                  <a:pt x="11699748" y="0"/>
                </a:lnTo>
                <a:close/>
              </a:path>
            </a:pathLst>
          </a:custGeom>
          <a:solidFill>
            <a:srgbClr val="404040"/>
          </a:solidFill>
        </p:spPr>
        <p:txBody>
          <a:bodyPr wrap="square" lIns="0" tIns="0" rIns="0" bIns="0" rtlCol="0"/>
          <a:lstStyle/>
          <a:p>
            <a:endParaRPr/>
          </a:p>
        </p:txBody>
      </p:sp>
      <p:sp>
        <p:nvSpPr>
          <p:cNvPr id="2" name="Holder 2"/>
          <p:cNvSpPr>
            <a:spLocks noGrp="1"/>
          </p:cNvSpPr>
          <p:nvPr>
            <p:ph type="ctrTitle"/>
          </p:nvPr>
        </p:nvSpPr>
        <p:spPr>
          <a:xfrm>
            <a:off x="5128133" y="2973704"/>
            <a:ext cx="1935733" cy="909320"/>
          </a:xfrm>
          <a:prstGeom prst="rect">
            <a:avLst/>
          </a:prstGeom>
        </p:spPr>
        <p:txBody>
          <a:bodyPr wrap="square" lIns="0" tIns="0" rIns="0" bIns="0">
            <a:spAutoFit/>
          </a:bodyPr>
          <a:lstStyle>
            <a:lvl1pPr>
              <a:defRPr sz="5800" b="0"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1843772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1870950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84631" y="470916"/>
            <a:ext cx="4380230" cy="5892165"/>
          </a:xfrm>
          <a:custGeom>
            <a:avLst/>
            <a:gdLst/>
            <a:ahLst/>
            <a:cxnLst/>
            <a:rect l="l" t="t" r="r" b="b"/>
            <a:pathLst>
              <a:path w="4380230" h="5892165">
                <a:moveTo>
                  <a:pt x="4156709" y="0"/>
                </a:moveTo>
                <a:lnTo>
                  <a:pt x="0" y="0"/>
                </a:lnTo>
                <a:lnTo>
                  <a:pt x="0" y="5891784"/>
                </a:lnTo>
                <a:lnTo>
                  <a:pt x="4158106" y="5891784"/>
                </a:lnTo>
                <a:lnTo>
                  <a:pt x="4165473" y="5844146"/>
                </a:lnTo>
                <a:lnTo>
                  <a:pt x="4176776" y="5767870"/>
                </a:lnTo>
                <a:lnTo>
                  <a:pt x="4202938" y="5569331"/>
                </a:lnTo>
                <a:lnTo>
                  <a:pt x="4218051" y="5450078"/>
                </a:lnTo>
                <a:lnTo>
                  <a:pt x="4233799" y="5315686"/>
                </a:lnTo>
                <a:lnTo>
                  <a:pt x="4250690" y="5169204"/>
                </a:lnTo>
                <a:lnTo>
                  <a:pt x="4267454" y="5010023"/>
                </a:lnTo>
                <a:lnTo>
                  <a:pt x="4284472" y="4840478"/>
                </a:lnTo>
                <a:lnTo>
                  <a:pt x="4300347" y="4657725"/>
                </a:lnTo>
                <a:lnTo>
                  <a:pt x="4315587" y="4466463"/>
                </a:lnTo>
                <a:lnTo>
                  <a:pt x="4329303" y="4264279"/>
                </a:lnTo>
                <a:lnTo>
                  <a:pt x="4342510" y="4053586"/>
                </a:lnTo>
                <a:lnTo>
                  <a:pt x="4354830" y="3833876"/>
                </a:lnTo>
                <a:lnTo>
                  <a:pt x="4359275" y="3721227"/>
                </a:lnTo>
                <a:lnTo>
                  <a:pt x="4364101" y="3606165"/>
                </a:lnTo>
                <a:lnTo>
                  <a:pt x="4368673" y="3489452"/>
                </a:lnTo>
                <a:lnTo>
                  <a:pt x="4371721" y="3371977"/>
                </a:lnTo>
                <a:lnTo>
                  <a:pt x="4377182" y="3131058"/>
                </a:lnTo>
                <a:lnTo>
                  <a:pt x="4379087" y="3007614"/>
                </a:lnTo>
                <a:lnTo>
                  <a:pt x="4379087" y="2882900"/>
                </a:lnTo>
                <a:lnTo>
                  <a:pt x="4379976" y="2756916"/>
                </a:lnTo>
                <a:lnTo>
                  <a:pt x="4379087" y="2629789"/>
                </a:lnTo>
                <a:lnTo>
                  <a:pt x="4375404" y="2371979"/>
                </a:lnTo>
                <a:lnTo>
                  <a:pt x="4367783" y="2109216"/>
                </a:lnTo>
                <a:lnTo>
                  <a:pt x="4363212" y="1977263"/>
                </a:lnTo>
                <a:lnTo>
                  <a:pt x="4356734" y="1844039"/>
                </a:lnTo>
                <a:lnTo>
                  <a:pt x="4349115" y="1709674"/>
                </a:lnTo>
                <a:lnTo>
                  <a:pt x="4341749" y="1574673"/>
                </a:lnTo>
                <a:lnTo>
                  <a:pt x="4332351" y="1439799"/>
                </a:lnTo>
                <a:lnTo>
                  <a:pt x="4309745" y="1167892"/>
                </a:lnTo>
                <a:lnTo>
                  <a:pt x="4296664" y="1030478"/>
                </a:lnTo>
                <a:lnTo>
                  <a:pt x="4282440" y="892556"/>
                </a:lnTo>
                <a:lnTo>
                  <a:pt x="4267454" y="756285"/>
                </a:lnTo>
                <a:lnTo>
                  <a:pt x="4249801" y="618236"/>
                </a:lnTo>
                <a:lnTo>
                  <a:pt x="4212335" y="342900"/>
                </a:lnTo>
                <a:lnTo>
                  <a:pt x="4190619" y="205486"/>
                </a:lnTo>
                <a:lnTo>
                  <a:pt x="4168267" y="68707"/>
                </a:lnTo>
                <a:lnTo>
                  <a:pt x="4156709" y="0"/>
                </a:lnTo>
                <a:close/>
              </a:path>
            </a:pathLst>
          </a:custGeom>
          <a:solidFill>
            <a:srgbClr val="40404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745112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1107923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84631" y="470916"/>
            <a:ext cx="4380230" cy="5892165"/>
          </a:xfrm>
          <a:custGeom>
            <a:avLst/>
            <a:gdLst/>
            <a:ahLst/>
            <a:cxnLst/>
            <a:rect l="l" t="t" r="r" b="b"/>
            <a:pathLst>
              <a:path w="4380230" h="5892165">
                <a:moveTo>
                  <a:pt x="4156709" y="0"/>
                </a:moveTo>
                <a:lnTo>
                  <a:pt x="0" y="0"/>
                </a:lnTo>
                <a:lnTo>
                  <a:pt x="0" y="5891784"/>
                </a:lnTo>
                <a:lnTo>
                  <a:pt x="4158106" y="5891784"/>
                </a:lnTo>
                <a:lnTo>
                  <a:pt x="4165473" y="5844146"/>
                </a:lnTo>
                <a:lnTo>
                  <a:pt x="4176776" y="5767870"/>
                </a:lnTo>
                <a:lnTo>
                  <a:pt x="4202938" y="5569331"/>
                </a:lnTo>
                <a:lnTo>
                  <a:pt x="4218051" y="5450078"/>
                </a:lnTo>
                <a:lnTo>
                  <a:pt x="4233799" y="5315686"/>
                </a:lnTo>
                <a:lnTo>
                  <a:pt x="4250690" y="5169204"/>
                </a:lnTo>
                <a:lnTo>
                  <a:pt x="4267454" y="5010023"/>
                </a:lnTo>
                <a:lnTo>
                  <a:pt x="4284472" y="4840478"/>
                </a:lnTo>
                <a:lnTo>
                  <a:pt x="4300347" y="4657725"/>
                </a:lnTo>
                <a:lnTo>
                  <a:pt x="4315587" y="4466463"/>
                </a:lnTo>
                <a:lnTo>
                  <a:pt x="4329303" y="4264279"/>
                </a:lnTo>
                <a:lnTo>
                  <a:pt x="4342510" y="4053586"/>
                </a:lnTo>
                <a:lnTo>
                  <a:pt x="4354830" y="3833876"/>
                </a:lnTo>
                <a:lnTo>
                  <a:pt x="4359275" y="3721227"/>
                </a:lnTo>
                <a:lnTo>
                  <a:pt x="4364101" y="3606165"/>
                </a:lnTo>
                <a:lnTo>
                  <a:pt x="4368673" y="3489452"/>
                </a:lnTo>
                <a:lnTo>
                  <a:pt x="4371721" y="3371977"/>
                </a:lnTo>
                <a:lnTo>
                  <a:pt x="4377182" y="3131058"/>
                </a:lnTo>
                <a:lnTo>
                  <a:pt x="4379087" y="3007614"/>
                </a:lnTo>
                <a:lnTo>
                  <a:pt x="4379087" y="2882900"/>
                </a:lnTo>
                <a:lnTo>
                  <a:pt x="4379976" y="2756916"/>
                </a:lnTo>
                <a:lnTo>
                  <a:pt x="4379087" y="2629789"/>
                </a:lnTo>
                <a:lnTo>
                  <a:pt x="4375404" y="2371979"/>
                </a:lnTo>
                <a:lnTo>
                  <a:pt x="4367783" y="2109216"/>
                </a:lnTo>
                <a:lnTo>
                  <a:pt x="4363212" y="1977263"/>
                </a:lnTo>
                <a:lnTo>
                  <a:pt x="4356734" y="1844039"/>
                </a:lnTo>
                <a:lnTo>
                  <a:pt x="4349115" y="1709674"/>
                </a:lnTo>
                <a:lnTo>
                  <a:pt x="4341749" y="1574673"/>
                </a:lnTo>
                <a:lnTo>
                  <a:pt x="4332351" y="1439799"/>
                </a:lnTo>
                <a:lnTo>
                  <a:pt x="4309745" y="1167892"/>
                </a:lnTo>
                <a:lnTo>
                  <a:pt x="4296664" y="1030478"/>
                </a:lnTo>
                <a:lnTo>
                  <a:pt x="4282440" y="892556"/>
                </a:lnTo>
                <a:lnTo>
                  <a:pt x="4267454" y="756285"/>
                </a:lnTo>
                <a:lnTo>
                  <a:pt x="4249801" y="618236"/>
                </a:lnTo>
                <a:lnTo>
                  <a:pt x="4212335" y="342900"/>
                </a:lnTo>
                <a:lnTo>
                  <a:pt x="4190619" y="205486"/>
                </a:lnTo>
                <a:lnTo>
                  <a:pt x="4168267" y="68707"/>
                </a:lnTo>
                <a:lnTo>
                  <a:pt x="4156709" y="0"/>
                </a:lnTo>
                <a:close/>
              </a:path>
            </a:pathLst>
          </a:custGeom>
          <a:solidFill>
            <a:srgbClr val="40404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50736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5298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587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2844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179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719076"/>
      </p:ext>
    </p:extLst>
  </p:cSld>
  <p:clrMapOvr>
    <a:masterClrMapping/>
  </p:clrMapOvr>
  <p:transition spd="slow">
    <p:push/>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4939975"/>
      </p:ext>
    </p:extLst>
  </p:cSld>
  <p:clrMapOvr>
    <a:masterClrMapping/>
  </p:clrMapOvr>
  <p:transition spd="slow">
    <p:push/>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540863"/>
      </p:ext>
    </p:extLst>
  </p:cSld>
  <p:clrMapOvr>
    <a:masterClrMapping/>
  </p:clrMapOvr>
  <p:transition spd="slow">
    <p:push/>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355391604"/>
      </p:ext>
    </p:extLst>
  </p:cSld>
  <p:clrMapOvr>
    <a:masterClrMapping/>
  </p:clrMapOvr>
  <p:transition spd="slow">
    <p:push/>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969194"/>
      </p:ext>
    </p:extLst>
  </p:cSld>
  <p:clrMapOvr>
    <a:masterClrMapping/>
  </p:clrMapOvr>
  <p:transition spd="slow">
    <p:push/>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5/14/2020</a:t>
            </a:fld>
            <a:endParaRPr>
              <a:solidFill>
                <a:srgbClr val="292929">
                  <a:tint val="75000"/>
                </a:srgbClr>
              </a:solidFill>
            </a:endParaRPr>
          </a:p>
        </p:txBody>
      </p:sp>
    </p:spTree>
    <p:extLst>
      <p:ext uri="{BB962C8B-B14F-4D97-AF65-F5344CB8AC3E}">
        <p14:creationId xmlns:p14="http://schemas.microsoft.com/office/powerpoint/2010/main" val="186180146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68308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9884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473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2319353"/>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88578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5030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5/14/2020</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60555030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5092973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359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19237145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4168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46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8999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2934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2645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2745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99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47117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47117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6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3" y="547687"/>
            <a:ext cx="5284788" cy="498599"/>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4" y="1414801"/>
            <a:ext cx="5284787" cy="48955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6365875" y="0"/>
            <a:ext cx="5826125" cy="590931"/>
          </a:xfrm>
          <a:solidFill>
            <a:srgbClr val="000000"/>
          </a:solidFill>
        </p:spPr>
        <p:txBody>
          <a:bodyPr/>
          <a:lstStyle>
            <a:lvl1pPr marL="0" indent="0">
              <a:buNone/>
              <a:defRPr/>
            </a:lvl1pPr>
          </a:lstStyle>
          <a:p>
            <a:endParaRPr lang="en-GB"/>
          </a:p>
        </p:txBody>
      </p:sp>
    </p:spTree>
    <p:extLst>
      <p:ext uri="{BB962C8B-B14F-4D97-AF65-F5344CB8AC3E}">
        <p14:creationId xmlns:p14="http://schemas.microsoft.com/office/powerpoint/2010/main" val="26229057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136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9" y="2249399"/>
            <a:ext cx="11055905" cy="4018684"/>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8" y="1341224"/>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4" y="691142"/>
            <a:ext cx="11043248" cy="748836"/>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984786855"/>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7592541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2745035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82672686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1011430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2995763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4102507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79193589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50903627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0832162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648251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2627634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30784770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2750487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40599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687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14832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08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4732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868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069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5337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701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5/14/2020</a:t>
            </a:fld>
            <a:endParaRPr>
              <a:solidFill>
                <a:srgbClr val="292929">
                  <a:tint val="75000"/>
                </a:srgbClr>
              </a:solidFill>
            </a:endParaRPr>
          </a:p>
        </p:txBody>
      </p:sp>
    </p:spTree>
    <p:extLst>
      <p:ext uri="{BB962C8B-B14F-4D97-AF65-F5344CB8AC3E}">
        <p14:creationId xmlns:p14="http://schemas.microsoft.com/office/powerpoint/2010/main" val="317657367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1354220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270796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005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67539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2.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5" Type="http://schemas.openxmlformats.org/officeDocument/2006/relationships/slideLayout" Target="../slideLayouts/slideLayout249.xml"/><Relationship Id="rId10" Type="http://schemas.openxmlformats.org/officeDocument/2006/relationships/theme" Target="../theme/theme10.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 Type="http://schemas.openxmlformats.org/officeDocument/2006/relationships/slideLayout" Target="../slideLayouts/slideLayout256.xml"/><Relationship Id="rId21" Type="http://schemas.openxmlformats.org/officeDocument/2006/relationships/slideLayout" Target="../slideLayouts/slideLayout274.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theme" Target="../theme/theme12.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image" Target="../media/image8.emf"/><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8.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theme" Target="../theme/theme5.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image" Target="../media/image29.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theme" Target="../theme/theme6.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image" Target="../media/image43.png"/><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41" Type="http://schemas.openxmlformats.org/officeDocument/2006/relationships/theme" Target="../theme/theme7.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41" Type="http://schemas.openxmlformats.org/officeDocument/2006/relationships/slideLayout" Target="../slideLayouts/slideLayout221.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image" Target="../media/image5.emf"/><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theme" Target="../theme/theme9.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53717" y="1891029"/>
            <a:ext cx="1024889" cy="360680"/>
          </a:xfrm>
          <a:prstGeom prst="rect">
            <a:avLst/>
          </a:prstGeom>
        </p:spPr>
        <p:txBody>
          <a:bodyPr wrap="square" lIns="0" tIns="0" rIns="0" bIns="0">
            <a:spAutoFit/>
          </a:bodyPr>
          <a:lstStyle>
            <a:lvl1pPr>
              <a:defRPr sz="22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313690" y="2629407"/>
            <a:ext cx="11516360" cy="37592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01821637"/>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66" r:id="rId6"/>
    <p:sldLayoutId id="2147483967" r:id="rId7"/>
    <p:sldLayoutId id="2147483968" r:id="rId8"/>
    <p:sldLayoutId id="2147483969" r:id="rId9"/>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664454"/>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5" r:id="rId26"/>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9314537"/>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 id="2147483998" r:id="rId20"/>
    <p:sldLayoutId id="2147483999" r:id="rId21"/>
    <p:sldLayoutId id="2147484000" r:id="rId22"/>
    <p:sldLayoutId id="214748400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8036757"/>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14-05-2020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628869951"/>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156896333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556383"/>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1"/>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8"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White</a:t>
              </a:r>
            </a:p>
            <a:p>
              <a:pPr defTabSz="913927" fontAlgn="base">
                <a:spcBef>
                  <a:spcPct val="0"/>
                </a:spcBef>
                <a:spcAft>
                  <a:spcPts val="98"/>
                </a:spcAft>
              </a:pPr>
              <a:r>
                <a:rPr lang="en-US" sz="784">
                  <a:solidFill>
                    <a:schemeClr val="tx1"/>
                  </a:solidFill>
                  <a:ea typeface="Segoe UI" pitchFamily="34" charset="0"/>
                  <a:cs typeface="Segoe UI" pitchFamily="34" charset="0"/>
                </a:rPr>
                <a:t>R255 G255 B255</a:t>
              </a:r>
            </a:p>
            <a:p>
              <a:pPr defTabSz="913927"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3927"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Light Gray</a:t>
              </a:r>
            </a:p>
            <a:p>
              <a:pPr defTabSz="913927"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Medium Gray </a:t>
              </a:r>
            </a:p>
            <a:p>
              <a:pPr defTabSz="913927"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Dark Gray</a:t>
              </a:r>
            </a:p>
            <a:p>
              <a:pPr defTabSz="913927"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Power BI</a:t>
              </a:r>
            </a:p>
            <a:p>
              <a:pPr defTabSz="913927"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1"/>
                  </a:solidFill>
                  <a:ea typeface="Segoe UI" pitchFamily="34" charset="0"/>
                  <a:cs typeface="Segoe UI" pitchFamily="34" charset="0"/>
                </a:rPr>
                <a:t>PowerApps</a:t>
              </a:r>
            </a:p>
            <a:p>
              <a:pPr defTabSz="913927"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Flow</a:t>
              </a:r>
            </a:p>
            <a:p>
              <a:pPr defTabSz="913927"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385868422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 id="2147483908" r:id="rId34"/>
    <p:sldLayoutId id="2147483909" r:id="rId35"/>
    <p:sldLayoutId id="2147483910" r:id="rId36"/>
    <p:sldLayoutId id="2147483911" r:id="rId37"/>
    <p:sldLayoutId id="2147483912" r:id="rId38"/>
    <p:sldLayoutId id="2147483913" r:id="rId39"/>
    <p:sldLayoutId id="2147483914" r:id="rId40"/>
    <p:sldLayoutId id="2147483915" r:id="rId41"/>
    <p:sldLayoutId id="2147483916" r:id="rId42"/>
  </p:sldLayoutIdLst>
  <p:transition>
    <p:fade/>
  </p:transition>
  <p:hf sldNum="0"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4155161719"/>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70" r:id="rId15"/>
    <p:sldLayoutId id="2147483971" r:id="rId16"/>
    <p:sldLayoutId id="2147483972" r:id="rId17"/>
    <p:sldLayoutId id="2147483973" r:id="rId18"/>
    <p:sldLayoutId id="2147483974" r:id="rId19"/>
    <p:sldLayoutId id="2147483975" r:id="rId20"/>
    <p:sldLayoutId id="2147483976" r:id="rId21"/>
    <p:sldLayoutId id="2147483977" r:id="rId2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1.xml"/></Relationships>
</file>

<file path=ppt/slides/_rels/slide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6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5.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55.xml"/><Relationship Id="rId5" Type="http://schemas.openxmlformats.org/officeDocument/2006/relationships/image" Target="../media/image88.png"/><Relationship Id="rId4" Type="http://schemas.openxmlformats.org/officeDocument/2006/relationships/image" Target="../media/image87.sv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55.xml"/><Relationship Id="rId5" Type="http://schemas.openxmlformats.org/officeDocument/2006/relationships/image" Target="../media/image88.png"/><Relationship Id="rId4" Type="http://schemas.openxmlformats.org/officeDocument/2006/relationships/image" Target="../media/image87.svg"/></Relationships>
</file>

<file path=ppt/slides/_rels/slide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55.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64.xml"/><Relationship Id="rId4" Type="http://schemas.openxmlformats.org/officeDocument/2006/relationships/image" Target="../media/image91.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4.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65.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21.xml"/><Relationship Id="rId1" Type="http://schemas.openxmlformats.org/officeDocument/2006/relationships/slideLayout" Target="../slideLayouts/slideLayout265.xml"/><Relationship Id="rId5" Type="http://schemas.openxmlformats.org/officeDocument/2006/relationships/image" Target="../media/image92.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65.xml"/><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46.xml"/></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5.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26.xml"/><Relationship Id="rId5" Type="http://schemas.openxmlformats.org/officeDocument/2006/relationships/image" Target="../media/image98.png"/><Relationship Id="rId4" Type="http://schemas.openxmlformats.org/officeDocument/2006/relationships/image" Target="../media/image97.pn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226.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hyperlink" Target="https://protection.office.com/"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100.emf"/><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2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104.emf"/><Relationship Id="rId4" Type="http://schemas.openxmlformats.org/officeDocument/2006/relationships/hyperlink" Target="https://aka.ms/ppac" TargetMode="External"/><Relationship Id="rId9"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226.xml"/><Relationship Id="rId5" Type="http://schemas.openxmlformats.org/officeDocument/2006/relationships/image" Target="../media/image106.pn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5.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37.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2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44.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33.xml"/><Relationship Id="rId1" Type="http://schemas.openxmlformats.org/officeDocument/2006/relationships/slideLayout" Target="../slideLayouts/slideLayout302.xml"/></Relationships>
</file>

<file path=ppt/slides/_rels/slide45.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34.xml"/><Relationship Id="rId1" Type="http://schemas.openxmlformats.org/officeDocument/2006/relationships/slideLayout" Target="../slideLayouts/slideLayout302.xml"/><Relationship Id="rId5" Type="http://schemas.openxmlformats.org/officeDocument/2006/relationships/image" Target="../media/image109.png"/><Relationship Id="rId4" Type="http://schemas.openxmlformats.org/officeDocument/2006/relationships/hyperlink" Target="https://aka.ms/ppac"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0.xml"/></Relationships>
</file>

<file path=ppt/slides/_rels/slide47.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113.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241.xml"/><Relationship Id="rId6" Type="http://schemas.openxmlformats.org/officeDocument/2006/relationships/image" Target="../media/image112.png"/><Relationship Id="rId5" Type="http://schemas.openxmlformats.org/officeDocument/2006/relationships/image" Target="../media/image111.emf"/><Relationship Id="rId4" Type="http://schemas.openxmlformats.org/officeDocument/2006/relationships/image" Target="../media/image110.emf"/><Relationship Id="rId9" Type="http://schemas.openxmlformats.org/officeDocument/2006/relationships/image" Target="../media/image115.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1.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241.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5.xml"/></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41.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5.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24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42.xml"/><Relationship Id="rId6" Type="http://schemas.openxmlformats.org/officeDocument/2006/relationships/image" Target="../media/image124.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44.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2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5.xml"/></Relationships>
</file>

<file path=ppt/slides/_rels/slide5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 Type="http://schemas.openxmlformats.org/officeDocument/2006/relationships/notesSlide" Target="../notesSlides/notesSlide43.xml"/><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9.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6.xml"/><Relationship Id="rId1" Type="http://schemas.openxmlformats.org/officeDocument/2006/relationships/slideLayout" Target="../slideLayouts/slideLayout235.xml"/></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go.microsoft.com/fwlink/?linkid=2102613" TargetMode="External"/><Relationship Id="rId7" Type="http://schemas.openxmlformats.org/officeDocument/2006/relationships/image" Target="../media/image157.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6.xml.rels><?xml version="1.0" encoding="UTF-8" standalone="yes"?>
<Relationships xmlns="http://schemas.openxmlformats.org/package/2006/relationships"><Relationship Id="rId3" Type="http://schemas.openxmlformats.org/officeDocument/2006/relationships/hyperlink" Target="https://chrome.google.com/webstore/detail/selenium-ide/mooikfkahbdckldjjndioackbalphokd"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s://go.microsoft.com/fwlink/?LinkId=2116849&amp;clcid=0x409" TargetMode="External"/><Relationship Id="rId4" Type="http://schemas.openxmlformats.org/officeDocument/2006/relationships/hyperlink" Target="https://docs.microsoft.com/data-integration/gateway/service-gateway-instal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3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68.png"/><Relationship Id="rId18" Type="http://schemas.openxmlformats.org/officeDocument/2006/relationships/hyperlink" Target="https://github.com/jenkinsns" TargetMode="External"/><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hyperlink" Target="https://www.linkedin.com/in/jenkinsns/" TargetMode="External"/><Relationship Id="rId17" Type="http://schemas.openxmlformats.org/officeDocument/2006/relationships/image" Target="../media/image170.png"/><Relationship Id="rId2" Type="http://schemas.openxmlformats.org/officeDocument/2006/relationships/image" Target="../media/image159.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167.jpg"/><Relationship Id="rId5" Type="http://schemas.openxmlformats.org/officeDocument/2006/relationships/image" Target="../media/image162.png"/><Relationship Id="rId15" Type="http://schemas.openxmlformats.org/officeDocument/2006/relationships/image" Target="../media/image169.png"/><Relationship Id="rId10" Type="http://schemas.openxmlformats.org/officeDocument/2006/relationships/image" Target="../media/image166.png"/><Relationship Id="rId19" Type="http://schemas.openxmlformats.org/officeDocument/2006/relationships/hyperlink" Target="https://www.facebook.com/spfxinfo/" TargetMode="External"/><Relationship Id="rId4" Type="http://schemas.openxmlformats.org/officeDocument/2006/relationships/image" Target="../media/image161.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70.xml"/><Relationship Id="rId4" Type="http://schemas.openxmlformats.org/officeDocument/2006/relationships/hyperlink" Target="https://aka.ms/ppa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9.xml"/><Relationship Id="rId1" Type="http://schemas.openxmlformats.org/officeDocument/2006/relationships/slideLayout" Target="../slideLayouts/slideLayout2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80" y="1415622"/>
            <a:ext cx="9898529" cy="4530471"/>
          </a:xfrm>
        </p:spPr>
        <p:txBody>
          <a:bodyPr/>
          <a:lstStyle/>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Assign your admins the Power Platform service admin role, which grants full access to Power Apps, Power Automate, &amp; </a:t>
            </a:r>
            <a:r>
              <a:rPr lang="en-US" sz="2000" dirty="0" err="1">
                <a:solidFill>
                  <a:prstClr val="black"/>
                </a:solidFill>
                <a:latin typeface="Calibri" panose="020F0502020204030204" pitchFamily="34" charset="0"/>
                <a:cs typeface="Calibri" panose="020F0502020204030204" pitchFamily="34" charset="0"/>
              </a:rPr>
              <a:t>PowerBI</a:t>
            </a: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Restrict the creation of net-new trial and production environments to admins   </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Treat the default environment as a ‘Personal productivity’ environment for your business groups (renaming the environment is recommended)</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Establish a process for requesting access or creation of environments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Dev/Test/Production environments for specific business groups or applications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Individual-use environments for POCs and trainings</a:t>
            </a:r>
          </a:p>
        </p:txBody>
      </p:sp>
    </p:spTree>
    <p:extLst>
      <p:ext uri="{BB962C8B-B14F-4D97-AF65-F5344CB8AC3E}">
        <p14:creationId xmlns:p14="http://schemas.microsoft.com/office/powerpoint/2010/main" val="25619833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584200" y="1435497"/>
            <a:ext cx="11018520" cy="3155672"/>
          </a:xfrm>
        </p:spPr>
        <p:txBody>
          <a:bodyPr/>
          <a:lstStyle/>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Automatically created with first user in the region closest to the Azure AD tenant</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New users that sign up for Power Apps automatically added to the Maker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Users are not automatically added to the Environment Admin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The default environment can’t be deleted, but you can rename it – e.g. Personal Productivity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6635" y="4609008"/>
            <a:ext cx="5226085" cy="1146183"/>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87806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Power Platform Environments are built on Azure</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2" name="object 12"/>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dirty="0">
              <a:solidFill>
                <a:schemeClr val="bg1">
                  <a:lumMod val="50000"/>
                </a:schemeClr>
              </a:solidFill>
              <a:latin typeface="Carlito"/>
              <a:cs typeface="Carlito"/>
            </a:endParaRPr>
          </a:p>
        </p:txBody>
      </p:sp>
      <p:sp>
        <p:nvSpPr>
          <p:cNvPr id="13" name="object 13"/>
          <p:cNvSpPr/>
          <p:nvPr/>
        </p:nvSpPr>
        <p:spPr>
          <a:xfrm>
            <a:off x="1042161" y="4759197"/>
            <a:ext cx="2048510" cy="379349"/>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4" name="object 14"/>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70280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Office 365 Tenant and Default Environment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931163" y="1755648"/>
            <a:ext cx="1478280" cy="2908300"/>
          </a:xfrm>
          <a:prstGeom prst="rect">
            <a:avLst/>
          </a:prstGeom>
          <a:solidFill>
            <a:srgbClr val="C55A11"/>
          </a:solidFill>
          <a:ln w="12191">
            <a:solidFill>
              <a:srgbClr val="507D31"/>
            </a:solidFill>
          </a:ln>
        </p:spPr>
        <p:txBody>
          <a:bodyPr vert="horz" wrap="square" lIns="0" tIns="31115" rIns="0" bIns="0" rtlCol="0">
            <a:spAutoFit/>
          </a:bodyPr>
          <a:lstStyle/>
          <a:p>
            <a:pPr algn="ctr">
              <a:lnSpc>
                <a:spcPct val="100000"/>
              </a:lnSpc>
              <a:spcBef>
                <a:spcPts val="245"/>
              </a:spcBef>
            </a:pPr>
            <a:r>
              <a:rPr sz="1800" spc="-10" dirty="0">
                <a:solidFill>
                  <a:srgbClr val="FFFFFF"/>
                </a:solidFill>
                <a:latin typeface="Carlito"/>
                <a:cs typeface="Carlito"/>
              </a:rPr>
              <a:t>Office</a:t>
            </a:r>
            <a:r>
              <a:rPr sz="1800" spc="-1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algn="ctr">
              <a:lnSpc>
                <a:spcPct val="100000"/>
              </a:lnSpc>
            </a:pPr>
            <a:r>
              <a:rPr sz="1800" spc="-30" dirty="0">
                <a:solidFill>
                  <a:srgbClr val="FFFFFF"/>
                </a:solidFill>
                <a:latin typeface="Carlito"/>
                <a:cs typeface="Carlito"/>
              </a:rPr>
              <a:t>Tenant</a:t>
            </a:r>
            <a:endParaRPr sz="1800">
              <a:latin typeface="Carlito"/>
              <a:cs typeface="Carlito"/>
            </a:endParaRPr>
          </a:p>
        </p:txBody>
      </p:sp>
      <p:sp>
        <p:nvSpPr>
          <p:cNvPr id="12" name="object 12"/>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sp>
        <p:nvSpPr>
          <p:cNvPr id="13" name="object 13"/>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a:solidFill>
                <a:schemeClr val="bg1">
                  <a:lumMod val="50000"/>
                </a:schemeClr>
              </a:solidFill>
              <a:latin typeface="Carlito"/>
              <a:cs typeface="Carlito"/>
            </a:endParaRPr>
          </a:p>
        </p:txBody>
      </p:sp>
      <p:sp>
        <p:nvSpPr>
          <p:cNvPr id="14" name="object 14"/>
          <p:cNvSpPr/>
          <p:nvPr/>
        </p:nvSpPr>
        <p:spPr>
          <a:xfrm>
            <a:off x="1181861" y="48496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5" name="object 1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6348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Default Environment embedded connections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264175"/>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6" name="object 26"/>
          <p:cNvGrpSpPr/>
          <p:nvPr/>
        </p:nvGrpSpPr>
        <p:grpSpPr>
          <a:xfrm>
            <a:off x="1139697" y="3683253"/>
            <a:ext cx="1029335" cy="343535"/>
            <a:chOff x="1139697" y="3683253"/>
            <a:chExt cx="1029335" cy="343535"/>
          </a:xfrm>
        </p:grpSpPr>
        <p:sp>
          <p:nvSpPr>
            <p:cNvPr id="27" name="object 27"/>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8" name="object 28"/>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9" name="object 29"/>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0" name="object 30"/>
          <p:cNvGrpSpPr/>
          <p:nvPr/>
        </p:nvGrpSpPr>
        <p:grpSpPr>
          <a:xfrm>
            <a:off x="1151889" y="3248914"/>
            <a:ext cx="1028065" cy="345440"/>
            <a:chOff x="1151889" y="3248914"/>
            <a:chExt cx="1028065" cy="345440"/>
          </a:xfrm>
        </p:grpSpPr>
        <p:sp>
          <p:nvSpPr>
            <p:cNvPr id="31" name="object 31"/>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2" name="object 32"/>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3" name="object 33"/>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4" name="object 34"/>
          <p:cNvSpPr/>
          <p:nvPr/>
        </p:nvSpPr>
        <p:spPr>
          <a:xfrm>
            <a:off x="1181861" y="4800601"/>
            <a:ext cx="2048510" cy="33794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5" name="object 3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6" name="object 36"/>
          <p:cNvGrpSpPr/>
          <p:nvPr/>
        </p:nvGrpSpPr>
        <p:grpSpPr>
          <a:xfrm>
            <a:off x="1146047" y="2955035"/>
            <a:ext cx="1500505" cy="1507490"/>
            <a:chOff x="1146047" y="2955035"/>
            <a:chExt cx="1500505" cy="1507490"/>
          </a:xfrm>
        </p:grpSpPr>
        <p:sp>
          <p:nvSpPr>
            <p:cNvPr id="37" name="object 37"/>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38" name="object 38"/>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39" name="object 39"/>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0" name="object 40"/>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98195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Environment Permissions in Default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6" name="object 36"/>
          <p:cNvSpPr/>
          <p:nvPr/>
        </p:nvSpPr>
        <p:spPr>
          <a:xfrm>
            <a:off x="1181861" y="4741671"/>
            <a:ext cx="2048510" cy="38417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7" name="object 3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8" name="object 38"/>
          <p:cNvGrpSpPr/>
          <p:nvPr/>
        </p:nvGrpSpPr>
        <p:grpSpPr>
          <a:xfrm>
            <a:off x="1146047" y="2955035"/>
            <a:ext cx="1500505" cy="1507490"/>
            <a:chOff x="1146047" y="2955035"/>
            <a:chExt cx="1500505" cy="1507490"/>
          </a:xfrm>
        </p:grpSpPr>
        <p:sp>
          <p:nvSpPr>
            <p:cNvPr id="39" name="object 3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40" name="object 4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41" name="object 4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2" name="object 42"/>
          <p:cNvSpPr/>
          <p:nvPr/>
        </p:nvSpPr>
        <p:spPr>
          <a:xfrm>
            <a:off x="2128647" y="2965957"/>
            <a:ext cx="514350" cy="1364615"/>
          </a:xfrm>
          <a:custGeom>
            <a:avLst/>
            <a:gdLst/>
            <a:ahLst/>
            <a:cxnLst/>
            <a:rect l="l" t="t" r="r" b="b"/>
            <a:pathLst>
              <a:path w="514350" h="1364614">
                <a:moveTo>
                  <a:pt x="76200" y="433070"/>
                </a:moveTo>
                <a:lnTo>
                  <a:pt x="67310" y="424053"/>
                </a:lnTo>
                <a:lnTo>
                  <a:pt x="62750" y="428548"/>
                </a:lnTo>
                <a:lnTo>
                  <a:pt x="17907" y="428117"/>
                </a:lnTo>
                <a:lnTo>
                  <a:pt x="17399" y="482092"/>
                </a:lnTo>
                <a:lnTo>
                  <a:pt x="71247" y="482473"/>
                </a:lnTo>
                <a:lnTo>
                  <a:pt x="71450" y="459867"/>
                </a:lnTo>
                <a:lnTo>
                  <a:pt x="71666" y="437540"/>
                </a:lnTo>
                <a:lnTo>
                  <a:pt x="76200" y="433070"/>
                </a:lnTo>
                <a:close/>
              </a:path>
              <a:path w="514350" h="1364614">
                <a:moveTo>
                  <a:pt x="112395" y="397510"/>
                </a:moveTo>
                <a:lnTo>
                  <a:pt x="103505" y="388493"/>
                </a:lnTo>
                <a:lnTo>
                  <a:pt x="76327" y="415163"/>
                </a:lnTo>
                <a:lnTo>
                  <a:pt x="85217" y="424180"/>
                </a:lnTo>
                <a:lnTo>
                  <a:pt x="112395" y="397510"/>
                </a:lnTo>
                <a:close/>
              </a:path>
              <a:path w="514350" h="1364614">
                <a:moveTo>
                  <a:pt x="148590" y="361823"/>
                </a:moveTo>
                <a:lnTo>
                  <a:pt x="139700" y="352806"/>
                </a:lnTo>
                <a:lnTo>
                  <a:pt x="112522" y="379476"/>
                </a:lnTo>
                <a:lnTo>
                  <a:pt x="121412" y="388620"/>
                </a:lnTo>
                <a:lnTo>
                  <a:pt x="148590" y="361823"/>
                </a:lnTo>
                <a:close/>
              </a:path>
              <a:path w="514350" h="1364614">
                <a:moveTo>
                  <a:pt x="184785" y="326263"/>
                </a:moveTo>
                <a:lnTo>
                  <a:pt x="175895" y="317119"/>
                </a:lnTo>
                <a:lnTo>
                  <a:pt x="148717" y="343916"/>
                </a:lnTo>
                <a:lnTo>
                  <a:pt x="157607" y="352933"/>
                </a:lnTo>
                <a:lnTo>
                  <a:pt x="184785" y="326263"/>
                </a:lnTo>
                <a:close/>
              </a:path>
              <a:path w="514350" h="1364614">
                <a:moveTo>
                  <a:pt x="220980" y="290576"/>
                </a:moveTo>
                <a:lnTo>
                  <a:pt x="212090" y="281559"/>
                </a:lnTo>
                <a:lnTo>
                  <a:pt x="184912" y="308229"/>
                </a:lnTo>
                <a:lnTo>
                  <a:pt x="193802" y="317246"/>
                </a:lnTo>
                <a:lnTo>
                  <a:pt x="220980" y="290576"/>
                </a:lnTo>
                <a:close/>
              </a:path>
              <a:path w="514350" h="1364614">
                <a:moveTo>
                  <a:pt x="257175" y="254889"/>
                </a:moveTo>
                <a:lnTo>
                  <a:pt x="248285" y="245872"/>
                </a:lnTo>
                <a:lnTo>
                  <a:pt x="221107" y="272669"/>
                </a:lnTo>
                <a:lnTo>
                  <a:pt x="229997" y="281686"/>
                </a:lnTo>
                <a:lnTo>
                  <a:pt x="257175" y="254889"/>
                </a:lnTo>
                <a:close/>
              </a:path>
              <a:path w="514350" h="1364614">
                <a:moveTo>
                  <a:pt x="293370" y="219329"/>
                </a:moveTo>
                <a:lnTo>
                  <a:pt x="284480" y="210312"/>
                </a:lnTo>
                <a:lnTo>
                  <a:pt x="257302" y="236982"/>
                </a:lnTo>
                <a:lnTo>
                  <a:pt x="266192" y="245999"/>
                </a:lnTo>
                <a:lnTo>
                  <a:pt x="293370" y="219329"/>
                </a:lnTo>
                <a:close/>
              </a:path>
              <a:path w="514350" h="1364614">
                <a:moveTo>
                  <a:pt x="329565" y="183642"/>
                </a:moveTo>
                <a:lnTo>
                  <a:pt x="320675" y="174625"/>
                </a:lnTo>
                <a:lnTo>
                  <a:pt x="293497" y="201295"/>
                </a:lnTo>
                <a:lnTo>
                  <a:pt x="302387" y="210439"/>
                </a:lnTo>
                <a:lnTo>
                  <a:pt x="329565" y="183642"/>
                </a:lnTo>
                <a:close/>
              </a:path>
              <a:path w="514350" h="1364614">
                <a:moveTo>
                  <a:pt x="365760" y="148082"/>
                </a:moveTo>
                <a:lnTo>
                  <a:pt x="356870" y="138938"/>
                </a:lnTo>
                <a:lnTo>
                  <a:pt x="329692" y="165735"/>
                </a:lnTo>
                <a:lnTo>
                  <a:pt x="338709" y="174752"/>
                </a:lnTo>
                <a:lnTo>
                  <a:pt x="365760" y="148082"/>
                </a:lnTo>
                <a:close/>
              </a:path>
              <a:path w="514350" h="1364614">
                <a:moveTo>
                  <a:pt x="401955" y="112395"/>
                </a:moveTo>
                <a:lnTo>
                  <a:pt x="393065" y="103378"/>
                </a:lnTo>
                <a:lnTo>
                  <a:pt x="365887" y="130048"/>
                </a:lnTo>
                <a:lnTo>
                  <a:pt x="374904" y="139065"/>
                </a:lnTo>
                <a:lnTo>
                  <a:pt x="401955" y="112395"/>
                </a:lnTo>
                <a:close/>
              </a:path>
              <a:path w="514350" h="1364614">
                <a:moveTo>
                  <a:pt x="438150" y="76708"/>
                </a:moveTo>
                <a:lnTo>
                  <a:pt x="429260" y="67691"/>
                </a:lnTo>
                <a:lnTo>
                  <a:pt x="402209" y="94488"/>
                </a:lnTo>
                <a:lnTo>
                  <a:pt x="411099" y="103505"/>
                </a:lnTo>
                <a:lnTo>
                  <a:pt x="438150" y="76708"/>
                </a:lnTo>
                <a:close/>
              </a:path>
              <a:path w="514350" h="1364614">
                <a:moveTo>
                  <a:pt x="506730" y="508"/>
                </a:moveTo>
                <a:lnTo>
                  <a:pt x="452755" y="0"/>
                </a:lnTo>
                <a:lnTo>
                  <a:pt x="452424" y="44970"/>
                </a:lnTo>
                <a:lnTo>
                  <a:pt x="438404" y="58801"/>
                </a:lnTo>
                <a:lnTo>
                  <a:pt x="447294" y="67818"/>
                </a:lnTo>
                <a:lnTo>
                  <a:pt x="461441" y="53936"/>
                </a:lnTo>
                <a:lnTo>
                  <a:pt x="506222" y="54356"/>
                </a:lnTo>
                <a:lnTo>
                  <a:pt x="506425" y="32258"/>
                </a:lnTo>
                <a:lnTo>
                  <a:pt x="506514" y="22606"/>
                </a:lnTo>
                <a:lnTo>
                  <a:pt x="506730" y="508"/>
                </a:lnTo>
                <a:close/>
              </a:path>
              <a:path w="514350" h="1364614">
                <a:moveTo>
                  <a:pt x="514223" y="474345"/>
                </a:moveTo>
                <a:lnTo>
                  <a:pt x="507682" y="454025"/>
                </a:lnTo>
                <a:lnTo>
                  <a:pt x="497713" y="423037"/>
                </a:lnTo>
                <a:lnTo>
                  <a:pt x="446405" y="439547"/>
                </a:lnTo>
                <a:lnTo>
                  <a:pt x="460260" y="482307"/>
                </a:lnTo>
                <a:lnTo>
                  <a:pt x="42595" y="1299476"/>
                </a:lnTo>
                <a:lnTo>
                  <a:pt x="0" y="1313180"/>
                </a:lnTo>
                <a:lnTo>
                  <a:pt x="16510" y="1364488"/>
                </a:lnTo>
                <a:lnTo>
                  <a:pt x="67818" y="1347851"/>
                </a:lnTo>
                <a:lnTo>
                  <a:pt x="63144" y="1333373"/>
                </a:lnTo>
                <a:lnTo>
                  <a:pt x="54038" y="1305166"/>
                </a:lnTo>
                <a:lnTo>
                  <a:pt x="58369" y="1296670"/>
                </a:lnTo>
                <a:lnTo>
                  <a:pt x="470192" y="490855"/>
                </a:lnTo>
                <a:lnTo>
                  <a:pt x="471601" y="488099"/>
                </a:lnTo>
                <a:lnTo>
                  <a:pt x="514223" y="474345"/>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14477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Using On Premise Data</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rlito"/>
                <a:cs typeface="Carlito"/>
              </a:rPr>
              <a:t>On Premise</a:t>
            </a:r>
            <a:r>
              <a:rPr sz="1800" spc="-55" dirty="0">
                <a:solidFill>
                  <a:srgbClr val="FFFFFF"/>
                </a:solidFill>
                <a:latin typeface="Carlito"/>
                <a:cs typeface="Carlito"/>
              </a:rPr>
              <a:t> </a:t>
            </a:r>
            <a:r>
              <a:rPr sz="1800" spc="-15" dirty="0">
                <a:solidFill>
                  <a:srgbClr val="FFFFFF"/>
                </a:solidFill>
                <a:latin typeface="Carlito"/>
                <a:cs typeface="Carlito"/>
              </a:rPr>
              <a:t>Systems</a:t>
            </a:r>
            <a:endParaRPr sz="1800">
              <a:latin typeface="Carlito"/>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a:lnSpc>
                <a:spcPts val="2050"/>
              </a:lnSpc>
            </a:pPr>
            <a:r>
              <a:rPr sz="1800" spc="-5" dirty="0">
                <a:solidFill>
                  <a:schemeClr val="bg1">
                    <a:lumMod val="50000"/>
                  </a:schemeClr>
                </a:solidFill>
                <a:latin typeface="Carlito"/>
                <a:cs typeface="Carlito"/>
              </a:rPr>
              <a:t>Databases</a:t>
            </a:r>
            <a:endParaRPr sz="1800">
              <a:solidFill>
                <a:schemeClr val="bg1">
                  <a:lumMod val="50000"/>
                </a:schemeClr>
              </a:solidFill>
              <a:latin typeface="Carlito"/>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indent="-17145">
              <a:lnSpc>
                <a:spcPct val="100000"/>
              </a:lnSpc>
              <a:spcBef>
                <a:spcPts val="140"/>
              </a:spcBef>
            </a:pPr>
            <a:r>
              <a:rPr sz="1800" spc="-5" dirty="0">
                <a:solidFill>
                  <a:srgbClr val="FFFFFF"/>
                </a:solidFill>
                <a:latin typeface="Carlito"/>
                <a:cs typeface="Carlito"/>
              </a:rPr>
              <a:t>On</a:t>
            </a:r>
            <a:r>
              <a:rPr sz="1800" spc="-95" dirty="0">
                <a:solidFill>
                  <a:srgbClr val="FFFFFF"/>
                </a:solidFill>
                <a:latin typeface="Carlito"/>
                <a:cs typeface="Carlito"/>
              </a:rPr>
              <a:t> </a:t>
            </a:r>
            <a:r>
              <a:rPr sz="1800" spc="-5" dirty="0">
                <a:solidFill>
                  <a:srgbClr val="FFFFFF"/>
                </a:solidFill>
                <a:latin typeface="Carlito"/>
                <a:cs typeface="Carlito"/>
              </a:rPr>
              <a:t>Premise  </a:t>
            </a:r>
            <a:r>
              <a:rPr sz="1800" spc="-15" dirty="0">
                <a:solidFill>
                  <a:srgbClr val="FFFFFF"/>
                </a:solidFill>
                <a:latin typeface="Carlito"/>
                <a:cs typeface="Carlito"/>
              </a:rPr>
              <a:t>Gateway(s)</a:t>
            </a:r>
            <a:endParaRPr sz="1800">
              <a:latin typeface="Carlito"/>
              <a:cs typeface="Carlito"/>
            </a:endParaRPr>
          </a:p>
        </p:txBody>
      </p:sp>
      <p:sp>
        <p:nvSpPr>
          <p:cNvPr id="43" name="object 43"/>
          <p:cNvSpPr txBox="1"/>
          <p:nvPr/>
        </p:nvSpPr>
        <p:spPr>
          <a:xfrm>
            <a:off x="7184897" y="5923026"/>
            <a:ext cx="1762125" cy="269304"/>
          </a:xfrm>
          <a:prstGeom prst="rect">
            <a:avLst/>
          </a:prstGeom>
          <a:solidFill>
            <a:srgbClr val="AEABAB"/>
          </a:solidFill>
          <a:ln w="28955">
            <a:solidFill>
              <a:srgbClr val="FFFFFF"/>
            </a:solidFill>
          </a:ln>
        </p:spPr>
        <p:txBody>
          <a:bodyPr vert="horz" wrap="square" lIns="0" tIns="0" rIns="0" bIns="0" rtlCol="0">
            <a:spAutoFit/>
          </a:bodyPr>
          <a:lstStyle/>
          <a:p>
            <a:pPr marL="485140">
              <a:lnSpc>
                <a:spcPts val="2070"/>
              </a:lnSpc>
            </a:pPr>
            <a:r>
              <a:rPr sz="1800" spc="-25" dirty="0">
                <a:solidFill>
                  <a:schemeClr val="bg1">
                    <a:lumMod val="50000"/>
                  </a:schemeClr>
                </a:solidFill>
                <a:latin typeface="Carlito"/>
                <a:cs typeface="Carlito"/>
              </a:rPr>
              <a:t>Web</a:t>
            </a:r>
            <a:r>
              <a:rPr sz="1800" spc="-5" dirty="0">
                <a:solidFill>
                  <a:schemeClr val="bg1">
                    <a:lumMod val="50000"/>
                  </a:schemeClr>
                </a:solidFill>
                <a:latin typeface="Carlito"/>
                <a:cs typeface="Carlito"/>
              </a:rPr>
              <a:t> </a:t>
            </a:r>
            <a:r>
              <a:rPr sz="1800" dirty="0">
                <a:solidFill>
                  <a:schemeClr val="bg1">
                    <a:lumMod val="50000"/>
                  </a:schemeClr>
                </a:solidFill>
                <a:latin typeface="Carlito"/>
                <a:cs typeface="Carlito"/>
              </a:rPr>
              <a:t>API</a:t>
            </a:r>
            <a:endParaRPr sz="1800">
              <a:solidFill>
                <a:schemeClr val="bg1">
                  <a:lumMod val="50000"/>
                </a:schemeClr>
              </a:solidFill>
              <a:latin typeface="Carlito"/>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a:lnSpc>
                <a:spcPts val="2050"/>
              </a:lnSpc>
            </a:pPr>
            <a:r>
              <a:rPr sz="1800" spc="-15" dirty="0">
                <a:solidFill>
                  <a:schemeClr val="bg1">
                    <a:lumMod val="50000"/>
                  </a:schemeClr>
                </a:solidFill>
                <a:latin typeface="Carlito"/>
                <a:cs typeface="Carlito"/>
              </a:rPr>
              <a:t>SharePoint</a:t>
            </a:r>
            <a:r>
              <a:rPr sz="1800" spc="-10" dirty="0">
                <a:solidFill>
                  <a:schemeClr val="bg1">
                    <a:lumMod val="50000"/>
                  </a:schemeClr>
                </a:solidFill>
                <a:latin typeface="Carlito"/>
                <a:cs typeface="Carlito"/>
              </a:rPr>
              <a:t> </a:t>
            </a:r>
            <a:r>
              <a:rPr sz="1800" spc="-15" dirty="0">
                <a:solidFill>
                  <a:schemeClr val="bg1">
                    <a:lumMod val="50000"/>
                  </a:schemeClr>
                </a:solidFill>
                <a:latin typeface="Carlito"/>
                <a:cs typeface="Carlito"/>
              </a:rPr>
              <a:t>Data</a:t>
            </a:r>
            <a:endParaRPr sz="1800">
              <a:solidFill>
                <a:schemeClr val="bg1">
                  <a:lumMod val="50000"/>
                </a:schemeClr>
              </a:solidFill>
              <a:latin typeface="Carlito"/>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a:lnSpc>
                <a:spcPts val="2060"/>
              </a:lnSpc>
            </a:pPr>
            <a:r>
              <a:rPr sz="1800" spc="-10" dirty="0">
                <a:solidFill>
                  <a:schemeClr val="bg1">
                    <a:lumMod val="50000"/>
                  </a:schemeClr>
                </a:solidFill>
                <a:latin typeface="Carlito"/>
                <a:cs typeface="Carlito"/>
              </a:rPr>
              <a:t>File</a:t>
            </a:r>
            <a:r>
              <a:rPr sz="1800" spc="5" dirty="0">
                <a:solidFill>
                  <a:schemeClr val="bg1">
                    <a:lumMod val="50000"/>
                  </a:schemeClr>
                </a:solidFill>
                <a:latin typeface="Carlito"/>
                <a:cs typeface="Carlito"/>
              </a:rPr>
              <a:t> </a:t>
            </a:r>
            <a:r>
              <a:rPr sz="1800" spc="-15" dirty="0">
                <a:solidFill>
                  <a:schemeClr val="bg1">
                    <a:lumMod val="50000"/>
                  </a:schemeClr>
                </a:solidFill>
                <a:latin typeface="Carlito"/>
                <a:cs typeface="Carlito"/>
              </a:rPr>
              <a:t>Storage</a:t>
            </a:r>
            <a:endParaRPr sz="1800">
              <a:solidFill>
                <a:schemeClr val="bg1">
                  <a:lumMod val="50000"/>
                </a:schemeClr>
              </a:solidFill>
              <a:latin typeface="Carlito"/>
              <a:cs typeface="Carlito"/>
            </a:endParaRPr>
          </a:p>
        </p:txBody>
      </p:sp>
      <p:sp>
        <p:nvSpPr>
          <p:cNvPr id="46" name="object 46"/>
          <p:cNvSpPr/>
          <p:nvPr/>
        </p:nvSpPr>
        <p:spPr>
          <a:xfrm>
            <a:off x="1181861" y="4747961"/>
            <a:ext cx="2048510" cy="37788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R="5715" algn="ctr">
              <a:lnSpc>
                <a:spcPct val="100000"/>
              </a:lnSpc>
              <a:spcBef>
                <a:spcPts val="100"/>
              </a:spcBef>
            </a:pPr>
            <a:r>
              <a:rPr sz="1800" spc="-15" dirty="0">
                <a:solidFill>
                  <a:srgbClr val="FFFFFF"/>
                </a:solidFill>
                <a:latin typeface="Carlito"/>
                <a:cs typeface="Carlito"/>
              </a:rPr>
              <a:t>Data</a:t>
            </a:r>
            <a:endParaRPr sz="1800">
              <a:latin typeface="Carlito"/>
              <a:cs typeface="Carlito"/>
            </a:endParaRPr>
          </a:p>
          <a:p>
            <a:pPr marR="5080" algn="ctr">
              <a:lnSpc>
                <a:spcPct val="100000"/>
              </a:lnSpc>
            </a:pPr>
            <a:r>
              <a:rPr sz="1800" dirty="0">
                <a:solidFill>
                  <a:srgbClr val="FFFFFF"/>
                </a:solidFill>
                <a:latin typeface="Carlito"/>
                <a:cs typeface="Carlito"/>
              </a:rPr>
              <a:t>G</a:t>
            </a:r>
            <a:r>
              <a:rPr sz="1800" spc="-10" dirty="0">
                <a:solidFill>
                  <a:srgbClr val="FFFFFF"/>
                </a:solidFill>
                <a:latin typeface="Carlito"/>
                <a:cs typeface="Carlito"/>
              </a:rPr>
              <a:t>a</a:t>
            </a:r>
            <a:r>
              <a:rPr sz="1800" spc="-30" dirty="0">
                <a:solidFill>
                  <a:srgbClr val="FFFFFF"/>
                </a:solidFill>
                <a:latin typeface="Carlito"/>
                <a:cs typeface="Carlito"/>
              </a:rPr>
              <a:t>t</a:t>
            </a:r>
            <a:r>
              <a:rPr sz="1800" spc="-10" dirty="0">
                <a:solidFill>
                  <a:srgbClr val="FFFFFF"/>
                </a:solidFill>
                <a:latin typeface="Carlito"/>
                <a:cs typeface="Carlito"/>
              </a:rPr>
              <a:t>e</a:t>
            </a:r>
            <a:r>
              <a:rPr sz="1800" spc="-30" dirty="0">
                <a:solidFill>
                  <a:srgbClr val="FFFFFF"/>
                </a:solidFill>
                <a:latin typeface="Carlito"/>
                <a:cs typeface="Carlito"/>
              </a:rPr>
              <a:t>w</a:t>
            </a:r>
            <a:r>
              <a:rPr sz="1800" spc="-40" dirty="0">
                <a:solidFill>
                  <a:srgbClr val="FFFFFF"/>
                </a:solidFill>
                <a:latin typeface="Carlito"/>
                <a:cs typeface="Carlito"/>
              </a:rPr>
              <a:t>a</a:t>
            </a:r>
            <a:r>
              <a:rPr sz="1800" dirty="0">
                <a:solidFill>
                  <a:srgbClr val="FFFFFF"/>
                </a:solidFill>
                <a:latin typeface="Carlito"/>
                <a:cs typeface="Carlito"/>
              </a:rPr>
              <a:t>y</a:t>
            </a:r>
            <a:r>
              <a:rPr sz="1800" spc="-10" dirty="0">
                <a:solidFill>
                  <a:srgbClr val="FFFFFF"/>
                </a:solidFill>
                <a:latin typeface="Carlito"/>
                <a:cs typeface="Carlito"/>
              </a:rPr>
              <a:t>(</a:t>
            </a:r>
            <a:r>
              <a:rPr sz="1800" spc="-5" dirty="0">
                <a:solidFill>
                  <a:srgbClr val="FFFFFF"/>
                </a:solidFill>
                <a:latin typeface="Carlito"/>
                <a:cs typeface="Carlito"/>
              </a:rPr>
              <a:t>s)</a:t>
            </a:r>
            <a:endParaRPr sz="1800">
              <a:latin typeface="Carlito"/>
              <a:cs typeface="Carlito"/>
            </a:endParaRPr>
          </a:p>
        </p:txBody>
      </p:sp>
      <p:sp>
        <p:nvSpPr>
          <p:cNvPr id="57" name="object 57"/>
          <p:cNvSpPr/>
          <p:nvPr/>
        </p:nvSpPr>
        <p:spPr>
          <a:xfrm>
            <a:off x="2146046" y="2963671"/>
            <a:ext cx="2069464" cy="2997200"/>
          </a:xfrm>
          <a:custGeom>
            <a:avLst/>
            <a:gdLst/>
            <a:ahLst/>
            <a:cxnLst/>
            <a:rect l="l" t="t" r="r" b="b"/>
            <a:pathLst>
              <a:path w="2069464" h="2997200">
                <a:moveTo>
                  <a:pt x="58801" y="435356"/>
                </a:moveTo>
                <a:lnTo>
                  <a:pt x="49911" y="426339"/>
                </a:lnTo>
                <a:lnTo>
                  <a:pt x="45351" y="430834"/>
                </a:lnTo>
                <a:lnTo>
                  <a:pt x="508" y="430403"/>
                </a:lnTo>
                <a:lnTo>
                  <a:pt x="0" y="484378"/>
                </a:lnTo>
                <a:lnTo>
                  <a:pt x="53848" y="484759"/>
                </a:lnTo>
                <a:lnTo>
                  <a:pt x="54051" y="462153"/>
                </a:lnTo>
                <a:lnTo>
                  <a:pt x="54267" y="439826"/>
                </a:lnTo>
                <a:lnTo>
                  <a:pt x="58801" y="435356"/>
                </a:lnTo>
                <a:close/>
              </a:path>
              <a:path w="2069464" h="2997200">
                <a:moveTo>
                  <a:pt x="94996" y="399796"/>
                </a:moveTo>
                <a:lnTo>
                  <a:pt x="86106" y="390779"/>
                </a:lnTo>
                <a:lnTo>
                  <a:pt x="58928" y="417449"/>
                </a:lnTo>
                <a:lnTo>
                  <a:pt x="67818" y="426466"/>
                </a:lnTo>
                <a:lnTo>
                  <a:pt x="94996" y="399796"/>
                </a:lnTo>
                <a:close/>
              </a:path>
              <a:path w="2069464" h="2997200">
                <a:moveTo>
                  <a:pt x="131191" y="364109"/>
                </a:moveTo>
                <a:lnTo>
                  <a:pt x="122301" y="355092"/>
                </a:lnTo>
                <a:lnTo>
                  <a:pt x="95123" y="381762"/>
                </a:lnTo>
                <a:lnTo>
                  <a:pt x="104013" y="390906"/>
                </a:lnTo>
                <a:lnTo>
                  <a:pt x="131191" y="364109"/>
                </a:lnTo>
                <a:close/>
              </a:path>
              <a:path w="2069464" h="2997200">
                <a:moveTo>
                  <a:pt x="167386" y="328549"/>
                </a:moveTo>
                <a:lnTo>
                  <a:pt x="158496" y="319405"/>
                </a:lnTo>
                <a:lnTo>
                  <a:pt x="131318" y="346202"/>
                </a:lnTo>
                <a:lnTo>
                  <a:pt x="140208" y="355219"/>
                </a:lnTo>
                <a:lnTo>
                  <a:pt x="167386" y="328549"/>
                </a:lnTo>
                <a:close/>
              </a:path>
              <a:path w="2069464" h="2997200">
                <a:moveTo>
                  <a:pt x="203581" y="292862"/>
                </a:moveTo>
                <a:lnTo>
                  <a:pt x="194691" y="283845"/>
                </a:lnTo>
                <a:lnTo>
                  <a:pt x="167513" y="310515"/>
                </a:lnTo>
                <a:lnTo>
                  <a:pt x="176403" y="319532"/>
                </a:lnTo>
                <a:lnTo>
                  <a:pt x="203581" y="292862"/>
                </a:lnTo>
                <a:close/>
              </a:path>
              <a:path w="2069464" h="2997200">
                <a:moveTo>
                  <a:pt x="239776" y="257175"/>
                </a:moveTo>
                <a:lnTo>
                  <a:pt x="230886" y="248158"/>
                </a:lnTo>
                <a:lnTo>
                  <a:pt x="203708" y="274955"/>
                </a:lnTo>
                <a:lnTo>
                  <a:pt x="212598" y="283972"/>
                </a:lnTo>
                <a:lnTo>
                  <a:pt x="239776" y="257175"/>
                </a:lnTo>
                <a:close/>
              </a:path>
              <a:path w="2069464" h="2997200">
                <a:moveTo>
                  <a:pt x="275971" y="221615"/>
                </a:moveTo>
                <a:lnTo>
                  <a:pt x="267081" y="212598"/>
                </a:lnTo>
                <a:lnTo>
                  <a:pt x="239903" y="239268"/>
                </a:lnTo>
                <a:lnTo>
                  <a:pt x="248793" y="248285"/>
                </a:lnTo>
                <a:lnTo>
                  <a:pt x="275971" y="221615"/>
                </a:lnTo>
                <a:close/>
              </a:path>
              <a:path w="2069464" h="2997200">
                <a:moveTo>
                  <a:pt x="312166" y="185928"/>
                </a:moveTo>
                <a:lnTo>
                  <a:pt x="303276" y="176911"/>
                </a:lnTo>
                <a:lnTo>
                  <a:pt x="276098" y="203581"/>
                </a:lnTo>
                <a:lnTo>
                  <a:pt x="284988" y="212725"/>
                </a:lnTo>
                <a:lnTo>
                  <a:pt x="312166" y="185928"/>
                </a:lnTo>
                <a:close/>
              </a:path>
              <a:path w="2069464" h="2997200">
                <a:moveTo>
                  <a:pt x="348361" y="150368"/>
                </a:moveTo>
                <a:lnTo>
                  <a:pt x="339471" y="141224"/>
                </a:lnTo>
                <a:lnTo>
                  <a:pt x="312293" y="168021"/>
                </a:lnTo>
                <a:lnTo>
                  <a:pt x="321310" y="177038"/>
                </a:lnTo>
                <a:lnTo>
                  <a:pt x="348361" y="150368"/>
                </a:lnTo>
                <a:close/>
              </a:path>
              <a:path w="2069464" h="2997200">
                <a:moveTo>
                  <a:pt x="384556" y="114681"/>
                </a:moveTo>
                <a:lnTo>
                  <a:pt x="375666" y="105664"/>
                </a:lnTo>
                <a:lnTo>
                  <a:pt x="348488" y="132334"/>
                </a:lnTo>
                <a:lnTo>
                  <a:pt x="357505" y="141351"/>
                </a:lnTo>
                <a:lnTo>
                  <a:pt x="384556" y="114681"/>
                </a:lnTo>
                <a:close/>
              </a:path>
              <a:path w="2069464" h="2997200">
                <a:moveTo>
                  <a:pt x="420751" y="78994"/>
                </a:moveTo>
                <a:lnTo>
                  <a:pt x="411861" y="69977"/>
                </a:lnTo>
                <a:lnTo>
                  <a:pt x="384810" y="96774"/>
                </a:lnTo>
                <a:lnTo>
                  <a:pt x="393700" y="105791"/>
                </a:lnTo>
                <a:lnTo>
                  <a:pt x="420751" y="78994"/>
                </a:lnTo>
                <a:close/>
              </a:path>
              <a:path w="2069464" h="2997200">
                <a:moveTo>
                  <a:pt x="489331" y="2794"/>
                </a:moveTo>
                <a:lnTo>
                  <a:pt x="435356" y="2286"/>
                </a:lnTo>
                <a:lnTo>
                  <a:pt x="435025" y="47256"/>
                </a:lnTo>
                <a:lnTo>
                  <a:pt x="421005" y="61087"/>
                </a:lnTo>
                <a:lnTo>
                  <a:pt x="429895" y="70104"/>
                </a:lnTo>
                <a:lnTo>
                  <a:pt x="444042" y="56222"/>
                </a:lnTo>
                <a:lnTo>
                  <a:pt x="488823" y="56642"/>
                </a:lnTo>
                <a:lnTo>
                  <a:pt x="489026" y="34544"/>
                </a:lnTo>
                <a:lnTo>
                  <a:pt x="489115" y="24892"/>
                </a:lnTo>
                <a:lnTo>
                  <a:pt x="489331" y="2794"/>
                </a:lnTo>
                <a:close/>
              </a:path>
              <a:path w="2069464" h="2997200">
                <a:moveTo>
                  <a:pt x="2068830" y="1843913"/>
                </a:moveTo>
                <a:lnTo>
                  <a:pt x="2031961" y="1818360"/>
                </a:lnTo>
                <a:lnTo>
                  <a:pt x="2031022" y="1813179"/>
                </a:lnTo>
                <a:lnTo>
                  <a:pt x="1754860" y="283337"/>
                </a:lnTo>
                <a:lnTo>
                  <a:pt x="1753527" y="275971"/>
                </a:lnTo>
                <a:lnTo>
                  <a:pt x="1754543" y="274510"/>
                </a:lnTo>
                <a:lnTo>
                  <a:pt x="1764538" y="275590"/>
                </a:lnTo>
                <a:lnTo>
                  <a:pt x="1765109" y="270395"/>
                </a:lnTo>
                <a:lnTo>
                  <a:pt x="1770253" y="269875"/>
                </a:lnTo>
                <a:lnTo>
                  <a:pt x="1768678" y="254190"/>
                </a:lnTo>
                <a:lnTo>
                  <a:pt x="1775256" y="244729"/>
                </a:lnTo>
                <a:lnTo>
                  <a:pt x="1779143" y="239141"/>
                </a:lnTo>
                <a:lnTo>
                  <a:pt x="1769351" y="232346"/>
                </a:lnTo>
                <a:lnTo>
                  <a:pt x="1770507" y="221996"/>
                </a:lnTo>
                <a:lnTo>
                  <a:pt x="1765427" y="221449"/>
                </a:lnTo>
                <a:lnTo>
                  <a:pt x="1764919" y="216281"/>
                </a:lnTo>
                <a:lnTo>
                  <a:pt x="1748612" y="217919"/>
                </a:lnTo>
                <a:lnTo>
                  <a:pt x="1734947" y="208407"/>
                </a:lnTo>
                <a:lnTo>
                  <a:pt x="1728660" y="217449"/>
                </a:lnTo>
                <a:lnTo>
                  <a:pt x="1716913" y="216154"/>
                </a:lnTo>
                <a:lnTo>
                  <a:pt x="1716709" y="217995"/>
                </a:lnTo>
                <a:lnTo>
                  <a:pt x="1505064" y="44589"/>
                </a:lnTo>
                <a:lnTo>
                  <a:pt x="1503070" y="24511"/>
                </a:lnTo>
                <a:lnTo>
                  <a:pt x="1500632" y="0"/>
                </a:lnTo>
                <a:lnTo>
                  <a:pt x="1447038" y="5334"/>
                </a:lnTo>
                <a:lnTo>
                  <a:pt x="1452372" y="58928"/>
                </a:lnTo>
                <a:lnTo>
                  <a:pt x="1496961" y="54495"/>
                </a:lnTo>
                <a:lnTo>
                  <a:pt x="1712214" y="230657"/>
                </a:lnTo>
                <a:lnTo>
                  <a:pt x="1713115" y="239801"/>
                </a:lnTo>
                <a:lnTo>
                  <a:pt x="1704213" y="252603"/>
                </a:lnTo>
                <a:lnTo>
                  <a:pt x="1712315" y="258254"/>
                </a:lnTo>
                <a:lnTo>
                  <a:pt x="1712048" y="260705"/>
                </a:lnTo>
                <a:lnTo>
                  <a:pt x="1497355" y="432879"/>
                </a:lnTo>
                <a:lnTo>
                  <a:pt x="1452626" y="427990"/>
                </a:lnTo>
                <a:lnTo>
                  <a:pt x="1446784" y="481584"/>
                </a:lnTo>
                <a:lnTo>
                  <a:pt x="1500378" y="487426"/>
                </a:lnTo>
                <a:lnTo>
                  <a:pt x="1503070" y="462661"/>
                </a:lnTo>
                <a:lnTo>
                  <a:pt x="1505242" y="442785"/>
                </a:lnTo>
                <a:lnTo>
                  <a:pt x="1716481" y="273481"/>
                </a:lnTo>
                <a:lnTo>
                  <a:pt x="1716659" y="275209"/>
                </a:lnTo>
                <a:lnTo>
                  <a:pt x="1734197" y="273481"/>
                </a:lnTo>
                <a:lnTo>
                  <a:pt x="1741081" y="278257"/>
                </a:lnTo>
                <a:lnTo>
                  <a:pt x="2019376" y="1820557"/>
                </a:lnTo>
                <a:lnTo>
                  <a:pt x="1993773" y="1857375"/>
                </a:lnTo>
                <a:lnTo>
                  <a:pt x="2038096" y="1888109"/>
                </a:lnTo>
                <a:lnTo>
                  <a:pt x="2063343" y="1851787"/>
                </a:lnTo>
                <a:lnTo>
                  <a:pt x="2068830" y="1843913"/>
                </a:lnTo>
                <a:close/>
              </a:path>
              <a:path w="2069464" h="2997200">
                <a:moveTo>
                  <a:pt x="2069338" y="2959011"/>
                </a:moveTo>
                <a:lnTo>
                  <a:pt x="2037588" y="2959011"/>
                </a:lnTo>
                <a:lnTo>
                  <a:pt x="2024888" y="2959011"/>
                </a:lnTo>
                <a:lnTo>
                  <a:pt x="1993138" y="2959011"/>
                </a:lnTo>
                <a:lnTo>
                  <a:pt x="2031238" y="2997111"/>
                </a:lnTo>
                <a:lnTo>
                  <a:pt x="2069338" y="2959011"/>
                </a:lnTo>
                <a:close/>
              </a:path>
              <a:path w="2069464" h="2997200">
                <a:moveTo>
                  <a:pt x="2069338" y="2539492"/>
                </a:moveTo>
                <a:lnTo>
                  <a:pt x="2031238" y="2501392"/>
                </a:lnTo>
                <a:lnTo>
                  <a:pt x="1993138" y="2539492"/>
                </a:lnTo>
                <a:lnTo>
                  <a:pt x="2024888" y="2571242"/>
                </a:lnTo>
                <a:lnTo>
                  <a:pt x="2024888" y="2927261"/>
                </a:lnTo>
                <a:lnTo>
                  <a:pt x="2037588" y="2927261"/>
                </a:lnTo>
                <a:lnTo>
                  <a:pt x="2037588" y="2920911"/>
                </a:lnTo>
                <a:lnTo>
                  <a:pt x="2037588" y="2577592"/>
                </a:lnTo>
                <a:lnTo>
                  <a:pt x="2037588" y="2571242"/>
                </a:lnTo>
                <a:lnTo>
                  <a:pt x="2069338" y="2539492"/>
                </a:lnTo>
                <a:close/>
              </a:path>
            </a:pathLst>
          </a:custGeom>
          <a:solidFill>
            <a:srgbClr val="000000"/>
          </a:solid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2447595" y="1316766"/>
            <a:ext cx="9482349" cy="886397"/>
          </a:xfrm>
        </p:spPr>
        <p:txBody>
          <a:bodyPr/>
          <a:lstStyle/>
          <a:p>
            <a:r>
              <a:rPr lang="en-US" sz="3200" dirty="0">
                <a:latin typeface="Calibri" panose="020F0502020204030204" pitchFamily="34" charset="0"/>
                <a:cs typeface="Calibri" panose="020F0502020204030204" pitchFamily="34" charset="0"/>
              </a:rPr>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431371" y="131676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dirty="0">
                <a:solidFill>
                  <a:prstClr val="white"/>
                </a:solidFill>
                <a:latin typeface="Segoe UI Light"/>
              </a:rPr>
              <a:t>Production</a:t>
            </a:r>
          </a:p>
          <a:p>
            <a:pPr algn="ctr" defTabSz="1218768" fontAlgn="base">
              <a:spcBef>
                <a:spcPct val="0"/>
              </a:spcBef>
              <a:spcAft>
                <a:spcPct val="0"/>
              </a:spcAft>
            </a:pPr>
            <a:r>
              <a:rPr lang="en-US" sz="2667" b="1" dirty="0" err="1">
                <a:solidFill>
                  <a:prstClr val="white"/>
                </a:solidFill>
                <a:latin typeface="Segoe UI Light"/>
              </a:rPr>
              <a:t>Envs</a:t>
            </a:r>
            <a:endParaRPr lang="en-US" sz="2667" b="1" dirty="0">
              <a:solidFill>
                <a:prstClr val="white"/>
              </a:solidFill>
              <a:latin typeface="Segoe UI Light"/>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431371" y="266091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ALM</a:t>
            </a:r>
          </a:p>
          <a:p>
            <a:pPr algn="ctr" defTabSz="1218768" fontAlgn="base">
              <a:spcBef>
                <a:spcPct val="0"/>
              </a:spcBef>
              <a:spcAft>
                <a:spcPct val="0"/>
              </a:spcAft>
            </a:pPr>
            <a:r>
              <a:rPr lang="en-US" sz="2667" b="1" err="1">
                <a:solidFill>
                  <a:prstClr val="white"/>
                </a:solidFill>
                <a:latin typeface="Segoe UI Light"/>
              </a:rPr>
              <a:t>Envs</a:t>
            </a:r>
            <a:endParaRPr lang="en-US" sz="2667" b="1">
              <a:solidFill>
                <a:prstClr val="white"/>
              </a:solidFill>
              <a:latin typeface="Segoe UI Light"/>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431371" y="4005064"/>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431371" y="5349213"/>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Maker </a:t>
            </a:r>
            <a:r>
              <a:rPr lang="en-US" sz="2667" b="1" err="1">
                <a:solidFill>
                  <a:prstClr val="white"/>
                </a:solidFill>
                <a:latin typeface="Segoe UI Light"/>
              </a:rPr>
              <a:t>Envs</a:t>
            </a:r>
            <a:endParaRPr lang="en-US" sz="2667" b="1">
              <a:solidFill>
                <a:prstClr val="white"/>
              </a:solidFill>
              <a:latin typeface="Segoe UI Light"/>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2447595" y="2660916"/>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2476335" y="4005064"/>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2543606" y="5353238"/>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10730" cy="567463"/>
          </a:xfrm>
          <a:prstGeom prst="rect">
            <a:avLst/>
          </a:prstGeom>
        </p:spPr>
        <p:txBody>
          <a:bodyPr vert="horz" wrap="square" lIns="0" tIns="13335" rIns="0" bIns="0" rtlCol="0">
            <a:spAutoFit/>
          </a:bodyPr>
          <a:lstStyle/>
          <a:p>
            <a:pPr marL="12700">
              <a:lnSpc>
                <a:spcPct val="100000"/>
              </a:lnSpc>
              <a:spcBef>
                <a:spcPts val="105"/>
              </a:spcBef>
            </a:pPr>
            <a:r>
              <a:rPr lang="en-US" sz="3600" kern="1200" spc="-50" dirty="0">
                <a:ln w="3175">
                  <a:noFill/>
                </a:ln>
                <a:solidFill>
                  <a:srgbClr val="418AB3"/>
                </a:solidFill>
                <a:latin typeface="+mj-lt"/>
                <a:cs typeface="+mj-cs"/>
              </a:rPr>
              <a:t>Provisioning New Environments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L="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L="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7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445"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PowerApps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l</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lvl="0" indent="0" algn="l" defTabSz="914400" rtl="0" eaLnBrk="1" fontAlgn="auto" latinLnBrk="0" hangingPunct="1">
              <a:lnSpc>
                <a:spcPct val="100000"/>
              </a:lnSpc>
              <a:spcBef>
                <a:spcPts val="73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a:t>
            </a:r>
            <a:r>
              <a:rPr kumimoji="0" sz="1100" b="1" i="0" u="none" strike="noStrike" kern="1200" cap="none" spc="0" normalizeH="0" baseline="0" noProof="0" dirty="0">
                <a:ln>
                  <a:noFill/>
                </a:ln>
                <a:solidFill>
                  <a:schemeClr val="bg1">
                    <a:lumMod val="50000"/>
                  </a:schemeClr>
                </a:solidFill>
                <a:effectLst/>
                <a:uLnTx/>
                <a:uFillTx/>
                <a:latin typeface="Carlito"/>
                <a:ea typeface="+mn-ea"/>
                <a:cs typeface="Carlito"/>
              </a:rPr>
              <a:t>All  Licensed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Users:</a:t>
            </a:r>
            <a:r>
              <a:rPr kumimoji="0" sz="1100" b="0"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100" b="1" i="0" u="none" strike="noStrike" kern="1200" cap="none" spc="-5" normalizeH="0" baseline="0" noProof="0" dirty="0">
                <a:ln>
                  <a:noFill/>
                </a:ln>
                <a:solidFill>
                  <a:schemeClr val="bg1">
                    <a:lumMod val="50000"/>
                  </a:schemeClr>
                </a:solidFill>
                <a:effectLst/>
                <a:uLnTx/>
                <a:uFillTx/>
                <a:latin typeface="Carlito"/>
                <a:ea typeface="+mn-ea"/>
                <a:cs typeface="Carlito"/>
              </a:rPr>
              <a:t>None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SharePoint</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Exchange</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20" normalizeH="0" baseline="0" noProof="0" dirty="0">
                <a:ln>
                  <a:noFill/>
                </a:ln>
                <a:solidFill>
                  <a:schemeClr val="bg1">
                    <a:lumMod val="50000"/>
                  </a:schemeClr>
                </a:solidFill>
                <a:effectLst/>
                <a:uLnTx/>
                <a:uFillTx/>
                <a:latin typeface="Carlito"/>
                <a:ea typeface="+mn-ea"/>
                <a:cs typeface="Carlito"/>
              </a:rPr>
              <a:t>T</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ea</a:t>
            </a: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m</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p:nvPr/>
        </p:nvSpPr>
        <p:spPr>
          <a:xfrm>
            <a:off x="1181861" y="48115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L="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Excel</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L="0" marR="571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146045" y="2963672"/>
            <a:ext cx="2069464" cy="2997200"/>
            <a:chOff x="2146045" y="2963672"/>
            <a:chExt cx="2069464" cy="2997200"/>
          </a:xfrm>
        </p:grpSpPr>
        <p:sp>
          <p:nvSpPr>
            <p:cNvPr id="58" name="object 58"/>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146045" y="2965958"/>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4716779" y="1755648"/>
            <a:ext cx="1477645" cy="2908300"/>
          </a:xfrm>
          <a:prstGeom prst="rect">
            <a:avLst/>
          </a:prstGeom>
          <a:solidFill>
            <a:srgbClr val="6FAC46"/>
          </a:solidFill>
          <a:ln w="13715">
            <a:solidFill>
              <a:srgbClr val="507D31"/>
            </a:solidFill>
          </a:ln>
        </p:spPr>
        <p:txBody>
          <a:bodyPr vert="horz" wrap="square" lIns="0" tIns="31115" rIns="0" bIns="0" rtlCol="0">
            <a:spAutoFit/>
          </a:bodyPr>
          <a:lstStyle/>
          <a:p>
            <a:pPr marL="143510" marR="13271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1" name="object 61"/>
          <p:cNvSpPr txBox="1"/>
          <p:nvPr/>
        </p:nvSpPr>
        <p:spPr>
          <a:xfrm>
            <a:off x="4817364" y="2799588"/>
            <a:ext cx="128524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2" name="object 62"/>
          <p:cNvSpPr txBox="1"/>
          <p:nvPr/>
        </p:nvSpPr>
        <p:spPr>
          <a:xfrm>
            <a:off x="4817364" y="3229355"/>
            <a:ext cx="127889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3" name="object 63"/>
          <p:cNvSpPr txBox="1"/>
          <p:nvPr/>
        </p:nvSpPr>
        <p:spPr>
          <a:xfrm>
            <a:off x="4817364" y="3637788"/>
            <a:ext cx="1278890" cy="717504"/>
          </a:xfrm>
          <a:prstGeom prst="rect">
            <a:avLst/>
          </a:prstGeom>
          <a:solidFill>
            <a:srgbClr val="C5DFB4">
              <a:alpha val="79998"/>
            </a:srgbClr>
          </a:solidFill>
          <a:ln w="12192">
            <a:solidFill>
              <a:srgbClr val="507D31"/>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50" b="1" i="0" u="none" strike="noStrike" kern="1200" cap="none" spc="0" normalizeH="0" baseline="0" noProof="0" dirty="0">
              <a:ln>
                <a:noFill/>
              </a:ln>
              <a:solidFill>
                <a:schemeClr val="bg1">
                  <a:lumMod val="50000"/>
                </a:schemeClr>
              </a:solidFill>
              <a:effectLst/>
              <a:uLnTx/>
              <a:uFillTx/>
              <a:latin typeface="Times New Roman"/>
              <a:ea typeface="+mn-ea"/>
              <a:cs typeface="Times New Roman"/>
            </a:endParaRPr>
          </a:p>
          <a:p>
            <a:pPr marL="92075" marR="314325"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AD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a:t>
            </a:r>
            <a:r>
              <a:rPr kumimoji="0" sz="1100" b="0" i="0" u="none" strike="noStrike" kern="1200" cap="none" spc="-9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Admin  Users:</a:t>
            </a:r>
            <a:r>
              <a:rPr kumimoji="0" sz="1100" b="0" i="0" u="none" strike="noStrike" kern="1200" cap="none" spc="-3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4" name="object 64"/>
          <p:cNvSpPr txBox="1"/>
          <p:nvPr/>
        </p:nvSpPr>
        <p:spPr>
          <a:xfrm>
            <a:off x="6194297" y="1755648"/>
            <a:ext cx="2813050" cy="2908300"/>
          </a:xfrm>
          <a:prstGeom prst="rect">
            <a:avLst/>
          </a:prstGeom>
          <a:solidFill>
            <a:srgbClr val="6FAC46"/>
          </a:solidFill>
          <a:ln w="12192">
            <a:solidFill>
              <a:srgbClr val="507D31"/>
            </a:solidFill>
          </a:ln>
        </p:spPr>
        <p:txBody>
          <a:bodyPr vert="horz" wrap="square" lIns="0" tIns="31115" rIns="0" bIns="0" rtlCol="0">
            <a:spAutoFit/>
          </a:bodyPr>
          <a:lstStyle/>
          <a:p>
            <a:pPr marL="808990" marR="80200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6292596" y="3637788"/>
            <a:ext cx="2653665" cy="901065"/>
          </a:xfrm>
          <a:prstGeom prst="rect">
            <a:avLst/>
          </a:prstGeom>
          <a:solidFill>
            <a:srgbClr val="C5DFB4">
              <a:alpha val="79998"/>
            </a:srgbClr>
          </a:solidFill>
          <a:ln w="12192">
            <a:solidFill>
              <a:srgbClr val="507D31"/>
            </a:solidFill>
          </a:ln>
        </p:spPr>
        <p:txBody>
          <a:bodyPr vert="horz" wrap="square" lIns="0" tIns="14605" rIns="0" bIns="0" rtlCol="0">
            <a:spAutoFit/>
          </a:bodyPr>
          <a:lstStyle/>
          <a:p>
            <a:pPr marL="92075" marR="718185" lvl="0" indent="0" algn="l" defTabSz="914400" rtl="0" eaLnBrk="1" fontAlgn="auto" latinLnBrk="0" hangingPunct="1">
              <a:lnSpc>
                <a:spcPct val="100000"/>
              </a:lnSpc>
              <a:spcBef>
                <a:spcPts val="115"/>
              </a:spcBef>
              <a:spcAft>
                <a:spcPts val="0"/>
              </a:spcAft>
              <a:buClrTx/>
              <a:buSzTx/>
              <a:buFontTx/>
              <a:buNone/>
              <a:tabLst/>
              <a:defRPr/>
            </a:pP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by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CDS (AD</a:t>
            </a:r>
            <a:r>
              <a:rPr kumimoji="0" sz="1200" b="1"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Groups</a:t>
            </a:r>
            <a:r>
              <a:rPr kumimoji="0" sz="12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Admin: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Creator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None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System Customizer:</a:t>
            </a:r>
            <a:r>
              <a:rPr kumimoji="0" sz="1100" b="0" i="0" u="none" strike="noStrike" kern="1200" cap="none" spc="-6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CDS User:</a:t>
            </a:r>
            <a:r>
              <a:rPr kumimoji="0" sz="1100" b="0" i="0" u="none" strike="noStrike" kern="1200" cap="none" spc="-4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6" name="object 66"/>
          <p:cNvSpPr txBox="1"/>
          <p:nvPr/>
        </p:nvSpPr>
        <p:spPr>
          <a:xfrm>
            <a:off x="6292596" y="2814827"/>
            <a:ext cx="1064260" cy="251351"/>
          </a:xfrm>
          <a:prstGeom prst="rect">
            <a:avLst/>
          </a:prstGeom>
          <a:solidFill>
            <a:srgbClr val="C5DFB4">
              <a:alpha val="79998"/>
            </a:srgbClr>
          </a:solidFill>
          <a:ln w="12192">
            <a:solidFill>
              <a:srgbClr val="507D31"/>
            </a:solidFill>
          </a:ln>
        </p:spPr>
        <p:txBody>
          <a:bodyPr vert="horz" wrap="square" lIns="0" tIns="66040" rIns="0" bIns="0" rtlCol="0">
            <a:spAutoFit/>
          </a:bodyPr>
          <a:lstStyle/>
          <a:p>
            <a:pPr marL="144780" marR="0" lvl="0" indent="0" algn="l" defTabSz="914400" rtl="0" eaLnBrk="1" fontAlgn="auto" latinLnBrk="0" hangingPunct="1">
              <a:lnSpc>
                <a:spcPct val="100000"/>
              </a:lnSpc>
              <a:spcBef>
                <a:spcPts val="520"/>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200" b="0" i="0" u="none" strike="noStrike" kern="1200" cap="none" spc="-25" normalizeH="0" baseline="0" noProof="0" dirty="0">
                <a:ln>
                  <a:noFill/>
                </a:ln>
                <a:solidFill>
                  <a:schemeClr val="bg1">
                    <a:lumMod val="50000"/>
                  </a:schemeClr>
                </a:solidFill>
                <a:effectLst/>
                <a:uLnTx/>
                <a:uFillTx/>
                <a:latin typeface="Carlito"/>
                <a:ea typeface="+mn-ea"/>
                <a:cs typeface="Carlito"/>
              </a:rPr>
              <a:t> </a:t>
            </a:r>
            <a:r>
              <a:rPr kumimoji="0" sz="1200" b="0" i="0" u="none" strike="noStrike" kern="1200" cap="none" spc="0" normalizeH="0" baseline="0" noProof="0" dirty="0">
                <a:ln>
                  <a:noFill/>
                </a:ln>
                <a:solidFill>
                  <a:schemeClr val="bg1">
                    <a:lumMod val="50000"/>
                  </a:schemeClr>
                </a:solidFill>
                <a:effectLst/>
                <a:uLnTx/>
                <a:uFillTx/>
                <a:latin typeface="Carlito"/>
                <a:ea typeface="+mn-ea"/>
                <a:cs typeface="Carlito"/>
              </a:rPr>
              <a:t>Apps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7" name="object 67"/>
          <p:cNvSpPr txBox="1"/>
          <p:nvPr/>
        </p:nvSpPr>
        <p:spPr>
          <a:xfrm>
            <a:off x="6286500" y="3229355"/>
            <a:ext cx="1064260" cy="250710"/>
          </a:xfrm>
          <a:prstGeom prst="rect">
            <a:avLst/>
          </a:prstGeom>
          <a:solidFill>
            <a:srgbClr val="C5DFB4">
              <a:alpha val="79998"/>
            </a:srgbClr>
          </a:solidFill>
          <a:ln w="12192">
            <a:solidFill>
              <a:srgbClr val="507D31"/>
            </a:solidFill>
          </a:ln>
        </p:spPr>
        <p:txBody>
          <a:bodyPr vert="horz" wrap="square" lIns="0" tIns="65405" rIns="0" bIns="0" rtlCol="0">
            <a:spAutoFit/>
          </a:bodyPr>
          <a:lstStyle/>
          <a:p>
            <a:pPr marL="635" marR="0" lvl="0" indent="0" algn="ctr" defTabSz="914400" rtl="0" eaLnBrk="1" fontAlgn="auto" latinLnBrk="0" hangingPunct="1">
              <a:lnSpc>
                <a:spcPct val="100000"/>
              </a:lnSpc>
              <a:spcBef>
                <a:spcPts val="515"/>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Flows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8" name="object 68"/>
          <p:cNvSpPr txBox="1"/>
          <p:nvPr/>
        </p:nvSpPr>
        <p:spPr>
          <a:xfrm>
            <a:off x="7440168" y="2822448"/>
            <a:ext cx="1487805" cy="243656"/>
          </a:xfrm>
          <a:prstGeom prst="rect">
            <a:avLst/>
          </a:prstGeom>
          <a:solidFill>
            <a:srgbClr val="C5DFB4">
              <a:alpha val="79998"/>
            </a:srgbClr>
          </a:solidFill>
          <a:ln w="12192">
            <a:solidFill>
              <a:srgbClr val="507D31"/>
            </a:solidFill>
          </a:ln>
        </p:spPr>
        <p:txBody>
          <a:bodyPr vert="horz" wrap="square" lIns="0" tIns="73660" rIns="0" bIns="0" rtlCol="0">
            <a:spAutoFit/>
          </a:bodyPr>
          <a:lstStyle/>
          <a:p>
            <a:pPr marL="201295" marR="0" lvl="0" indent="0" algn="l" defTabSz="914400" rtl="0" eaLnBrk="1" fontAlgn="auto" latinLnBrk="0" hangingPunct="1">
              <a:lnSpc>
                <a:spcPct val="100000"/>
              </a:lnSpc>
              <a:spcBef>
                <a:spcPts val="58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Model Driven</a:t>
            </a:r>
            <a:r>
              <a:rPr kumimoji="0" sz="1100" b="0" i="0" u="none" strike="noStrike" kern="1200" cap="none" spc="-6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9" name="object 69"/>
          <p:cNvSpPr txBox="1"/>
          <p:nvPr/>
        </p:nvSpPr>
        <p:spPr>
          <a:xfrm>
            <a:off x="7440168" y="3227832"/>
            <a:ext cx="1487805" cy="243015"/>
          </a:xfrm>
          <a:prstGeom prst="rect">
            <a:avLst/>
          </a:prstGeom>
          <a:solidFill>
            <a:srgbClr val="C5DFB4">
              <a:alpha val="79998"/>
            </a:srgbClr>
          </a:solidFill>
          <a:ln w="12192">
            <a:solidFill>
              <a:srgbClr val="507D31"/>
            </a:solidFill>
          </a:ln>
        </p:spPr>
        <p:txBody>
          <a:bodyPr vert="horz" wrap="square" lIns="0" tIns="73025" rIns="0" bIns="0" rtlCol="0">
            <a:spAutoFit/>
          </a:bodyPr>
          <a:lstStyle/>
          <a:p>
            <a:pPr marL="92710" marR="0" lvl="0" indent="0" algn="l" defTabSz="914400" rtl="0" eaLnBrk="1" fontAlgn="auto" latinLnBrk="0" hangingPunct="1">
              <a:lnSpc>
                <a:spcPct val="100000"/>
              </a:lnSpc>
              <a:spcBef>
                <a:spcPts val="575"/>
              </a:spcBef>
              <a:spcAft>
                <a:spcPts val="0"/>
              </a:spcAft>
              <a:buClrTx/>
              <a:buSzTx/>
              <a:buFontTx/>
              <a:buNone/>
              <a:tabLst/>
              <a:defRPr/>
            </a:pP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Business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Process</a:t>
            </a:r>
            <a:r>
              <a:rPr kumimoji="0" sz="1100" b="0" i="0" u="none" strike="noStrike" kern="1200" cap="none" spc="-7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70" name="object 70"/>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Active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Directory</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01915" cy="567463"/>
          </a:xfrm>
          <a:prstGeom prst="rect">
            <a:avLst/>
          </a:prstGeom>
        </p:spPr>
        <p:txBody>
          <a:bodyPr vert="horz" wrap="square" lIns="0" tIns="13335" rIns="0" bIns="0" rtlCol="0">
            <a:spAutoFit/>
          </a:bodyPr>
          <a:lstStyle/>
          <a:p>
            <a:pPr marL="12700">
              <a:lnSpc>
                <a:spcPct val="100000"/>
              </a:lnSpc>
              <a:spcBef>
                <a:spcPts val="105"/>
              </a:spcBef>
            </a:pPr>
            <a:r>
              <a:rPr lang="en-GB" sz="3600" kern="1200" spc="-50" dirty="0">
                <a:ln w="3175">
                  <a:noFill/>
                </a:ln>
                <a:solidFill>
                  <a:srgbClr val="418AB3"/>
                </a:solidFill>
                <a:latin typeface="+mj-lt"/>
                <a:cs typeface="+mj-cs"/>
              </a:rPr>
              <a:t>D</a:t>
            </a:r>
            <a:r>
              <a:rPr sz="3600" kern="1200" spc="-50" dirty="0" err="1">
                <a:ln w="3175">
                  <a:noFill/>
                </a:ln>
                <a:solidFill>
                  <a:srgbClr val="418AB3"/>
                </a:solidFill>
                <a:latin typeface="+mj-lt"/>
                <a:cs typeface="+mj-cs"/>
              </a:rPr>
              <a:t>ata</a:t>
            </a:r>
            <a:r>
              <a:rPr sz="3600" kern="1200" spc="-50" dirty="0">
                <a:ln w="3175">
                  <a:noFill/>
                </a:ln>
                <a:solidFill>
                  <a:srgbClr val="418AB3"/>
                </a:solidFill>
                <a:latin typeface="+mj-lt"/>
                <a:cs typeface="+mj-cs"/>
              </a:rPr>
              <a:t> Loss Prevention</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46370" y="4741671"/>
            <a:ext cx="1633855" cy="759460"/>
          </a:xfrm>
          <a:prstGeom prst="rect">
            <a:avLst/>
          </a:prstGeom>
        </p:spPr>
        <p:txBody>
          <a:bodyPr vert="horz" wrap="square" lIns="0" tIns="12065" rIns="0" bIns="0" rtlCol="0">
            <a:spAutoFit/>
          </a:bodyPr>
          <a:lstStyle/>
          <a:p>
            <a:pPr marL="1270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35926" y="4759197"/>
            <a:ext cx="925194" cy="732790"/>
          </a:xfrm>
          <a:prstGeom prst="rect">
            <a:avLst/>
          </a:prstGeom>
        </p:spPr>
        <p:txBody>
          <a:bodyPr vert="horz" wrap="square" lIns="0" tIns="12700" rIns="0" bIns="0" rtlCol="0">
            <a:spAutoFit/>
          </a:bodyPr>
          <a:lstStyle/>
          <a:p>
            <a:pPr marL="1098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39364"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81506" y="1773758"/>
            <a:ext cx="976630"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6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8" name="object 18"/>
          <p:cNvGrpSpPr/>
          <p:nvPr/>
        </p:nvGrpSpPr>
        <p:grpSpPr>
          <a:xfrm>
            <a:off x="2601214" y="2820670"/>
            <a:ext cx="1028065" cy="345440"/>
            <a:chOff x="2601214" y="2820670"/>
            <a:chExt cx="1028065" cy="345440"/>
          </a:xfrm>
        </p:grpSpPr>
        <p:sp>
          <p:nvSpPr>
            <p:cNvPr id="19" name="object 19"/>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607564"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2693670" y="2862452"/>
            <a:ext cx="84328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PowerApps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2601214" y="3250438"/>
            <a:ext cx="1028065" cy="1314450"/>
            <a:chOff x="2601214" y="3250438"/>
            <a:chExt cx="1028065" cy="1314450"/>
          </a:xfrm>
        </p:grpSpPr>
        <p:sp>
          <p:nvSpPr>
            <p:cNvPr id="23" name="object 23"/>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607564" y="3854196"/>
              <a:ext cx="1015365" cy="704215"/>
            </a:xfrm>
            <a:custGeom>
              <a:avLst/>
              <a:gdLst/>
              <a:ahLst/>
              <a:cxnLst/>
              <a:rect l="l" t="t" r="r" b="b"/>
              <a:pathLst>
                <a:path w="1015364" h="704214">
                  <a:moveTo>
                    <a:pt x="0" y="704087"/>
                  </a:moveTo>
                  <a:lnTo>
                    <a:pt x="1014984" y="704087"/>
                  </a:lnTo>
                  <a:lnTo>
                    <a:pt x="1014984" y="0"/>
                  </a:lnTo>
                  <a:lnTo>
                    <a:pt x="0" y="0"/>
                  </a:lnTo>
                  <a:lnTo>
                    <a:pt x="0" y="704087"/>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object 27"/>
          <p:cNvSpPr txBox="1"/>
          <p:nvPr/>
        </p:nvSpPr>
        <p:spPr>
          <a:xfrm>
            <a:off x="2687192" y="3933825"/>
            <a:ext cx="723900" cy="528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Makers: </a:t>
            </a:r>
            <a:r>
              <a:rPr kumimoji="0" sz="1100" b="1" i="0" u="none" strike="noStrike" kern="1200" cap="none" spc="0" normalizeH="0" baseline="0" noProof="0" dirty="0">
                <a:ln>
                  <a:noFill/>
                </a:ln>
                <a:solidFill>
                  <a:prstClr val="black"/>
                </a:solidFill>
                <a:effectLst/>
                <a:uLnTx/>
                <a:uFillTx/>
                <a:latin typeface="Carlito"/>
                <a:ea typeface="+mn-ea"/>
                <a:cs typeface="Carlito"/>
              </a:rPr>
              <a:t>All  Licensed  </a:t>
            </a:r>
            <a:r>
              <a:rPr kumimoji="0" sz="1100" b="0" i="0" u="none" strike="noStrike" kern="1200" cap="none" spc="0" normalizeH="0" baseline="0" noProof="0" dirty="0">
                <a:ln>
                  <a:noFill/>
                </a:ln>
                <a:solidFill>
                  <a:srgbClr val="FFFFFF"/>
                </a:solidFill>
                <a:effectLst/>
                <a:uLnTx/>
                <a:uFillTx/>
                <a:latin typeface="Carlito"/>
                <a:ea typeface="+mn-ea"/>
                <a:cs typeface="Carlito"/>
              </a:rPr>
              <a:t>Users:</a:t>
            </a:r>
            <a:r>
              <a:rPr kumimoji="0" sz="1100" b="0" i="0" u="none" strike="noStrike" kern="1200" cap="none" spc="-90" normalizeH="0" baseline="0" noProof="0" dirty="0">
                <a:ln>
                  <a:noFill/>
                </a:ln>
                <a:solidFill>
                  <a:srgbClr val="FFFFFF"/>
                </a:solidFill>
                <a:effectLst/>
                <a:uLnTx/>
                <a:uFillTx/>
                <a:latin typeface="Carlito"/>
                <a:ea typeface="+mn-ea"/>
                <a:cs typeface="Carlito"/>
              </a:rPr>
              <a:t> </a:t>
            </a:r>
            <a:r>
              <a:rPr kumimoji="0" sz="1100" b="1" i="0" u="none" strike="noStrike" kern="1200" cap="none" spc="-5" normalizeH="0" baseline="0" noProof="0" dirty="0">
                <a:ln>
                  <a:noFill/>
                </a:ln>
                <a:solidFill>
                  <a:prstClr val="black"/>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8" name="object 28"/>
          <p:cNvGrpSpPr/>
          <p:nvPr/>
        </p:nvGrpSpPr>
        <p:grpSpPr>
          <a:xfrm>
            <a:off x="1151889" y="2820670"/>
            <a:ext cx="1028065" cy="345440"/>
            <a:chOff x="1151889" y="2820670"/>
            <a:chExt cx="1028065" cy="345440"/>
          </a:xfrm>
        </p:grpSpPr>
        <p:sp>
          <p:nvSpPr>
            <p:cNvPr id="29" name="object 29"/>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58239"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261617" y="2862452"/>
            <a:ext cx="8089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SharePoint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2" name="object 32"/>
          <p:cNvGrpSpPr/>
          <p:nvPr/>
        </p:nvGrpSpPr>
        <p:grpSpPr>
          <a:xfrm>
            <a:off x="1139697" y="3683253"/>
            <a:ext cx="1029335" cy="343535"/>
            <a:chOff x="1139697" y="3683253"/>
            <a:chExt cx="1029335" cy="343535"/>
          </a:xfrm>
        </p:grpSpPr>
        <p:sp>
          <p:nvSpPr>
            <p:cNvPr id="33" name="object 33"/>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object 35"/>
          <p:cNvSpPr txBox="1"/>
          <p:nvPr/>
        </p:nvSpPr>
        <p:spPr>
          <a:xfrm>
            <a:off x="1303400" y="3724147"/>
            <a:ext cx="70294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E</a:t>
            </a:r>
            <a:r>
              <a:rPr kumimoji="0" sz="1400" b="0" i="0" u="none" strike="noStrike" kern="1200" cap="none" spc="-35" normalizeH="0" baseline="0" noProof="0" dirty="0">
                <a:ln>
                  <a:noFill/>
                </a:ln>
                <a:solidFill>
                  <a:srgbClr val="FFFFFF"/>
                </a:solidFill>
                <a:effectLst/>
                <a:uLnTx/>
                <a:uFillTx/>
                <a:latin typeface="Carlito"/>
                <a:ea typeface="+mn-ea"/>
                <a:cs typeface="Carlito"/>
              </a:rPr>
              <a:t>x</a:t>
            </a:r>
            <a:r>
              <a:rPr kumimoji="0" sz="1400" b="0" i="0" u="none" strike="noStrike" kern="1200" cap="none" spc="-10" normalizeH="0" baseline="0" noProof="0" dirty="0">
                <a:ln>
                  <a:noFill/>
                </a:ln>
                <a:solidFill>
                  <a:srgbClr val="FFFFFF"/>
                </a:solidFill>
                <a:effectLst/>
                <a:uLnTx/>
                <a:uFillTx/>
                <a:latin typeface="Carlito"/>
                <a:ea typeface="+mn-ea"/>
                <a:cs typeface="Carlito"/>
              </a:rPr>
              <a:t>ch</a:t>
            </a:r>
            <a:r>
              <a:rPr kumimoji="0" sz="1400" b="0" i="0" u="none" strike="noStrike" kern="1200" cap="none" spc="0" normalizeH="0" baseline="0" noProof="0" dirty="0">
                <a:ln>
                  <a:noFill/>
                </a:ln>
                <a:solidFill>
                  <a:srgbClr val="FFFFFF"/>
                </a:solidFill>
                <a:effectLst/>
                <a:uLnTx/>
                <a:uFillTx/>
                <a:latin typeface="Carlito"/>
                <a:ea typeface="+mn-ea"/>
                <a:cs typeface="Carlito"/>
              </a:rPr>
              <a:t>a</a:t>
            </a:r>
            <a:r>
              <a:rPr kumimoji="0" sz="1400" b="0" i="0" u="none" strike="noStrike" kern="1200" cap="none" spc="-10" normalizeH="0" baseline="0" noProof="0" dirty="0">
                <a:ln>
                  <a:noFill/>
                </a:ln>
                <a:solidFill>
                  <a:srgbClr val="FFFFFF"/>
                </a:solidFill>
                <a:effectLst/>
                <a:uLnTx/>
                <a:uFillTx/>
                <a:latin typeface="Carlito"/>
                <a:ea typeface="+mn-ea"/>
                <a:cs typeface="Carlito"/>
              </a:rPr>
              <a:t>n</a:t>
            </a:r>
            <a:r>
              <a:rPr kumimoji="0" sz="1400" b="0" i="0" u="none" strike="noStrike" kern="1200" cap="none" spc="-15" normalizeH="0" baseline="0" noProof="0" dirty="0">
                <a:ln>
                  <a:noFill/>
                </a:ln>
                <a:solidFill>
                  <a:srgbClr val="FFFFFF"/>
                </a:solidFill>
                <a:effectLst/>
                <a:uLnTx/>
                <a:uFillTx/>
                <a:latin typeface="Carlito"/>
                <a:ea typeface="+mn-ea"/>
                <a:cs typeface="Carlito"/>
              </a:rPr>
              <a:t>g</a:t>
            </a:r>
            <a:r>
              <a:rPr kumimoji="0" sz="1400" b="0" i="0" u="none" strike="noStrike" kern="1200" cap="none" spc="0" normalizeH="0" baseline="0" noProof="0" dirty="0">
                <a:ln>
                  <a:noFill/>
                </a:ln>
                <a:solidFill>
                  <a:srgbClr val="FFFFFF"/>
                </a:solidFill>
                <a:effectLst/>
                <a:uLnTx/>
                <a:uFillTx/>
                <a:latin typeface="Carlito"/>
                <a:ea typeface="+mn-ea"/>
                <a:cs typeface="Carlito"/>
              </a:rPr>
              <a:t>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6" name="object 36"/>
          <p:cNvGrpSpPr/>
          <p:nvPr/>
        </p:nvGrpSpPr>
        <p:grpSpPr>
          <a:xfrm>
            <a:off x="1151889" y="3248914"/>
            <a:ext cx="10048240" cy="3425190"/>
            <a:chOff x="1151889" y="3248914"/>
            <a:chExt cx="10048240" cy="3425190"/>
          </a:xfrm>
        </p:grpSpPr>
        <p:sp>
          <p:nvSpPr>
            <p:cNvPr id="37" name="object 37"/>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409443" y="5737860"/>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409443" y="5737860"/>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bject 41"/>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2" name="object 42"/>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8" name="object 48"/>
          <p:cNvSpPr/>
          <p:nvPr/>
        </p:nvSpPr>
        <p:spPr>
          <a:xfrm>
            <a:off x="1181861" y="4815666"/>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1009903" y="4698492"/>
            <a:ext cx="1636395" cy="848360"/>
          </a:xfrm>
          <a:prstGeom prst="rect">
            <a:avLst/>
          </a:prstGeom>
        </p:spPr>
        <p:txBody>
          <a:bodyPr vert="horz" wrap="square" lIns="0" tIns="12700" rIns="0" bIns="0" rtlCol="0">
            <a:spAutoFit/>
          </a:bodyPr>
          <a:lstStyle/>
          <a:p>
            <a:pPr marL="1270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0" name="object 50"/>
          <p:cNvGrpSpPr/>
          <p:nvPr/>
        </p:nvGrpSpPr>
        <p:grpSpPr>
          <a:xfrm>
            <a:off x="1146047" y="2955035"/>
            <a:ext cx="1500505" cy="1507490"/>
            <a:chOff x="1146047" y="2955035"/>
            <a:chExt cx="1500505" cy="1507490"/>
          </a:xfrm>
        </p:grpSpPr>
        <p:sp>
          <p:nvSpPr>
            <p:cNvPr id="51" name="object 51"/>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object 53"/>
          <p:cNvSpPr txBox="1"/>
          <p:nvPr/>
        </p:nvSpPr>
        <p:spPr>
          <a:xfrm>
            <a:off x="1146047" y="4131564"/>
            <a:ext cx="1016635" cy="330835"/>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Excel</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4" name="object 54"/>
          <p:cNvGrpSpPr/>
          <p:nvPr/>
        </p:nvGrpSpPr>
        <p:grpSpPr>
          <a:xfrm>
            <a:off x="2128647" y="3388995"/>
            <a:ext cx="2704465" cy="2129790"/>
            <a:chOff x="2128647" y="3388995"/>
            <a:chExt cx="2704465" cy="2129790"/>
          </a:xfrm>
        </p:grpSpPr>
        <p:sp>
          <p:nvSpPr>
            <p:cNvPr id="55" name="object 55"/>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object 58"/>
          <p:cNvSpPr txBox="1"/>
          <p:nvPr/>
        </p:nvSpPr>
        <p:spPr>
          <a:xfrm>
            <a:off x="3647059" y="4857750"/>
            <a:ext cx="1061085"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9" name="object 59"/>
          <p:cNvGrpSpPr/>
          <p:nvPr/>
        </p:nvGrpSpPr>
        <p:grpSpPr>
          <a:xfrm>
            <a:off x="3592829" y="1749298"/>
            <a:ext cx="2608580" cy="4211955"/>
            <a:chOff x="3592829" y="1749298"/>
            <a:chExt cx="2608580" cy="4211955"/>
          </a:xfrm>
        </p:grpSpPr>
        <p:sp>
          <p:nvSpPr>
            <p:cNvPr id="60" name="object 60"/>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716779" y="1755648"/>
              <a:ext cx="1478280" cy="2908300"/>
            </a:xfrm>
            <a:custGeom>
              <a:avLst/>
              <a:gdLst/>
              <a:ahLst/>
              <a:cxnLst/>
              <a:rect l="l" t="t" r="r" b="b"/>
              <a:pathLst>
                <a:path w="1478279" h="2908300">
                  <a:moveTo>
                    <a:pt x="1478279" y="0"/>
                  </a:moveTo>
                  <a:lnTo>
                    <a:pt x="0" y="0"/>
                  </a:lnTo>
                  <a:lnTo>
                    <a:pt x="0" y="2907791"/>
                  </a:lnTo>
                  <a:lnTo>
                    <a:pt x="1478279" y="2907791"/>
                  </a:lnTo>
                  <a:lnTo>
                    <a:pt x="1478279"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4716779" y="1755648"/>
              <a:ext cx="1478280" cy="2908300"/>
            </a:xfrm>
            <a:custGeom>
              <a:avLst/>
              <a:gdLst/>
              <a:ahLst/>
              <a:cxnLst/>
              <a:rect l="l" t="t" r="r" b="b"/>
              <a:pathLst>
                <a:path w="1478279" h="2908300">
                  <a:moveTo>
                    <a:pt x="0" y="2907791"/>
                  </a:moveTo>
                  <a:lnTo>
                    <a:pt x="1478279" y="2907791"/>
                  </a:lnTo>
                  <a:lnTo>
                    <a:pt x="1478279"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bject 63"/>
          <p:cNvSpPr txBox="1"/>
          <p:nvPr/>
        </p:nvSpPr>
        <p:spPr>
          <a:xfrm>
            <a:off x="4847971" y="1773758"/>
            <a:ext cx="1218565" cy="848994"/>
          </a:xfrm>
          <a:prstGeom prst="rect">
            <a:avLst/>
          </a:prstGeom>
        </p:spPr>
        <p:txBody>
          <a:bodyPr vert="horz" wrap="square" lIns="0" tIns="12700" rIns="0" bIns="0" rtlCol="0">
            <a:spAutoFit/>
          </a:bodyPr>
          <a:lstStyle/>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4" name="object 64"/>
          <p:cNvSpPr/>
          <p:nvPr/>
        </p:nvSpPr>
        <p:spPr>
          <a:xfrm>
            <a:off x="4817364" y="2799588"/>
            <a:ext cx="1285240" cy="330835"/>
          </a:xfrm>
          <a:custGeom>
            <a:avLst/>
            <a:gdLst/>
            <a:ahLst/>
            <a:cxnLst/>
            <a:rect l="l" t="t" r="r" b="b"/>
            <a:pathLst>
              <a:path w="1285239" h="330835">
                <a:moveTo>
                  <a:pt x="1284732" y="0"/>
                </a:moveTo>
                <a:lnTo>
                  <a:pt x="0" y="0"/>
                </a:lnTo>
                <a:lnTo>
                  <a:pt x="0" y="330708"/>
                </a:lnTo>
                <a:lnTo>
                  <a:pt x="1284732" y="330708"/>
                </a:lnTo>
                <a:lnTo>
                  <a:pt x="128473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817364" y="2799588"/>
            <a:ext cx="1285240" cy="330835"/>
          </a:xfrm>
          <a:prstGeom prst="rect">
            <a:avLst/>
          </a:prstGeom>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Canvas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6" name="object 66"/>
          <p:cNvGrpSpPr/>
          <p:nvPr/>
        </p:nvGrpSpPr>
        <p:grpSpPr>
          <a:xfrm>
            <a:off x="4811014" y="3223005"/>
            <a:ext cx="1291590" cy="1326515"/>
            <a:chOff x="4811014" y="3223005"/>
            <a:chExt cx="1291590" cy="1326515"/>
          </a:xfrm>
        </p:grpSpPr>
        <p:sp>
          <p:nvSpPr>
            <p:cNvPr id="67" name="object 67"/>
            <p:cNvSpPr/>
            <p:nvPr/>
          </p:nvSpPr>
          <p:spPr>
            <a:xfrm>
              <a:off x="4817364" y="3229355"/>
              <a:ext cx="1278890" cy="330835"/>
            </a:xfrm>
            <a:custGeom>
              <a:avLst/>
              <a:gdLst/>
              <a:ahLst/>
              <a:cxnLst/>
              <a:rect l="l" t="t" r="r" b="b"/>
              <a:pathLst>
                <a:path w="1278889" h="330835">
                  <a:moveTo>
                    <a:pt x="1278636" y="0"/>
                  </a:moveTo>
                  <a:lnTo>
                    <a:pt x="0" y="0"/>
                  </a:lnTo>
                  <a:lnTo>
                    <a:pt x="0" y="330708"/>
                  </a:lnTo>
                  <a:lnTo>
                    <a:pt x="1278636" y="330708"/>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4817364" y="3229355"/>
              <a:ext cx="1278890" cy="330835"/>
            </a:xfrm>
            <a:custGeom>
              <a:avLst/>
              <a:gdLst/>
              <a:ahLst/>
              <a:cxnLst/>
              <a:rect l="l" t="t" r="r" b="b"/>
              <a:pathLst>
                <a:path w="1278889" h="330835">
                  <a:moveTo>
                    <a:pt x="0" y="330708"/>
                  </a:moveTo>
                  <a:lnTo>
                    <a:pt x="1278636" y="330708"/>
                  </a:lnTo>
                  <a:lnTo>
                    <a:pt x="1278636"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4817364" y="3637787"/>
              <a:ext cx="1278890" cy="905510"/>
            </a:xfrm>
            <a:custGeom>
              <a:avLst/>
              <a:gdLst/>
              <a:ahLst/>
              <a:cxnLst/>
              <a:rect l="l" t="t" r="r" b="b"/>
              <a:pathLst>
                <a:path w="1278889" h="905510">
                  <a:moveTo>
                    <a:pt x="1278636" y="0"/>
                  </a:moveTo>
                  <a:lnTo>
                    <a:pt x="0" y="0"/>
                  </a:lnTo>
                  <a:lnTo>
                    <a:pt x="0" y="905256"/>
                  </a:lnTo>
                  <a:lnTo>
                    <a:pt x="1278636" y="905256"/>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817364" y="3637787"/>
              <a:ext cx="1278890" cy="905510"/>
            </a:xfrm>
            <a:custGeom>
              <a:avLst/>
              <a:gdLst/>
              <a:ahLst/>
              <a:cxnLst/>
              <a:rect l="l" t="t" r="r" b="b"/>
              <a:pathLst>
                <a:path w="1278889" h="905510">
                  <a:moveTo>
                    <a:pt x="0" y="905256"/>
                  </a:moveTo>
                  <a:lnTo>
                    <a:pt x="1278636" y="905256"/>
                  </a:lnTo>
                  <a:lnTo>
                    <a:pt x="1278636" y="0"/>
                  </a:lnTo>
                  <a:lnTo>
                    <a:pt x="0" y="0"/>
                  </a:lnTo>
                  <a:lnTo>
                    <a:pt x="0" y="905256"/>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object 71"/>
          <p:cNvSpPr txBox="1"/>
          <p:nvPr/>
        </p:nvSpPr>
        <p:spPr>
          <a:xfrm>
            <a:off x="4896739" y="3809745"/>
            <a:ext cx="890269" cy="54419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0000"/>
                </a:solidFill>
                <a:effectLst/>
                <a:uLnTx/>
                <a:uFillTx/>
                <a:latin typeface="Carlito"/>
                <a:ea typeface="+mn-ea"/>
                <a:cs typeface="Carlito"/>
              </a:rPr>
              <a:t>AD </a:t>
            </a: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100" b="0" i="0" u="none" strike="noStrike" kern="1200" cap="none" spc="0" normalizeH="0" baseline="0" noProof="0" dirty="0">
                <a:ln>
                  <a:noFill/>
                </a:ln>
                <a:solidFill>
                  <a:srgbClr val="FFFFFF"/>
                </a:solidFill>
                <a:effectLst/>
                <a:uLnTx/>
                <a:uFillTx/>
                <a:latin typeface="Carlito"/>
                <a:ea typeface="+mn-ea"/>
                <a:cs typeface="Carlito"/>
              </a:rPr>
              <a:t>Makers:</a:t>
            </a:r>
            <a:r>
              <a:rPr kumimoji="0" sz="1100" b="0" i="0" u="none" strike="noStrike" kern="1200" cap="none" spc="-9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Admin  Users:</a:t>
            </a:r>
            <a:r>
              <a:rPr kumimoji="0" sz="1100" b="0" i="0" u="none" strike="noStrike" kern="1200" cap="none" spc="-3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2" name="object 72"/>
          <p:cNvGrpSpPr/>
          <p:nvPr/>
        </p:nvGrpSpPr>
        <p:grpSpPr>
          <a:xfrm>
            <a:off x="6187185" y="1749298"/>
            <a:ext cx="2826385" cy="2921000"/>
            <a:chOff x="6187185" y="1749298"/>
            <a:chExt cx="2826385" cy="2921000"/>
          </a:xfrm>
        </p:grpSpPr>
        <p:sp>
          <p:nvSpPr>
            <p:cNvPr id="73" name="object 73"/>
            <p:cNvSpPr/>
            <p:nvPr/>
          </p:nvSpPr>
          <p:spPr>
            <a:xfrm>
              <a:off x="6193535" y="1755648"/>
              <a:ext cx="2813685" cy="2908300"/>
            </a:xfrm>
            <a:custGeom>
              <a:avLst/>
              <a:gdLst/>
              <a:ahLst/>
              <a:cxnLst/>
              <a:rect l="l" t="t" r="r" b="b"/>
              <a:pathLst>
                <a:path w="2813684" h="2908300">
                  <a:moveTo>
                    <a:pt x="2813304" y="0"/>
                  </a:moveTo>
                  <a:lnTo>
                    <a:pt x="0" y="0"/>
                  </a:lnTo>
                  <a:lnTo>
                    <a:pt x="0" y="2907791"/>
                  </a:lnTo>
                  <a:lnTo>
                    <a:pt x="2813304" y="2907791"/>
                  </a:lnTo>
                  <a:lnTo>
                    <a:pt x="2813304"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6193535" y="1755648"/>
              <a:ext cx="2813685" cy="2908300"/>
            </a:xfrm>
            <a:custGeom>
              <a:avLst/>
              <a:gdLst/>
              <a:ahLst/>
              <a:cxnLst/>
              <a:rect l="l" t="t" r="r" b="b"/>
              <a:pathLst>
                <a:path w="2813684" h="2908300">
                  <a:moveTo>
                    <a:pt x="0" y="2907791"/>
                  </a:moveTo>
                  <a:lnTo>
                    <a:pt x="2813304" y="2907791"/>
                  </a:lnTo>
                  <a:lnTo>
                    <a:pt x="2813304"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5" name="object 75"/>
          <p:cNvSpPr txBox="1"/>
          <p:nvPr/>
        </p:nvSpPr>
        <p:spPr>
          <a:xfrm>
            <a:off x="6990968"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6" name="object 76"/>
          <p:cNvGrpSpPr/>
          <p:nvPr/>
        </p:nvGrpSpPr>
        <p:grpSpPr>
          <a:xfrm>
            <a:off x="6286246" y="3631438"/>
            <a:ext cx="2666365" cy="913765"/>
            <a:chOff x="6286246" y="3631438"/>
            <a:chExt cx="2666365" cy="913765"/>
          </a:xfrm>
        </p:grpSpPr>
        <p:sp>
          <p:nvSpPr>
            <p:cNvPr id="77" name="object 77"/>
            <p:cNvSpPr/>
            <p:nvPr/>
          </p:nvSpPr>
          <p:spPr>
            <a:xfrm>
              <a:off x="6292596" y="3637788"/>
              <a:ext cx="2653665" cy="901065"/>
            </a:xfrm>
            <a:custGeom>
              <a:avLst/>
              <a:gdLst/>
              <a:ahLst/>
              <a:cxnLst/>
              <a:rect l="l" t="t" r="r" b="b"/>
              <a:pathLst>
                <a:path w="2653665" h="901064">
                  <a:moveTo>
                    <a:pt x="2653283" y="0"/>
                  </a:moveTo>
                  <a:lnTo>
                    <a:pt x="0" y="0"/>
                  </a:lnTo>
                  <a:lnTo>
                    <a:pt x="0" y="900684"/>
                  </a:lnTo>
                  <a:lnTo>
                    <a:pt x="2653283" y="900684"/>
                  </a:lnTo>
                  <a:lnTo>
                    <a:pt x="2653283"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6292596" y="3637788"/>
              <a:ext cx="2653665" cy="901065"/>
            </a:xfrm>
            <a:custGeom>
              <a:avLst/>
              <a:gdLst/>
              <a:ahLst/>
              <a:cxnLst/>
              <a:rect l="l" t="t" r="r" b="b"/>
              <a:pathLst>
                <a:path w="2653665" h="901064">
                  <a:moveTo>
                    <a:pt x="0" y="900684"/>
                  </a:moveTo>
                  <a:lnTo>
                    <a:pt x="2653283" y="900684"/>
                  </a:lnTo>
                  <a:lnTo>
                    <a:pt x="2653283" y="0"/>
                  </a:lnTo>
                  <a:lnTo>
                    <a:pt x="0" y="0"/>
                  </a:lnTo>
                  <a:lnTo>
                    <a:pt x="0" y="900684"/>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9" name="object 79"/>
          <p:cNvSpPr txBox="1"/>
          <p:nvPr/>
        </p:nvSpPr>
        <p:spPr>
          <a:xfrm>
            <a:off x="6372605" y="3639692"/>
            <a:ext cx="1859914" cy="88011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200" b="0" i="0" u="none" strike="noStrike" kern="1200" cap="none" spc="0" normalizeH="0" baseline="0" noProof="0" dirty="0">
                <a:ln>
                  <a:noFill/>
                </a:ln>
                <a:solidFill>
                  <a:srgbClr val="FF0000"/>
                </a:solidFill>
                <a:effectLst/>
                <a:uLnTx/>
                <a:uFillTx/>
                <a:latin typeface="Carlito"/>
                <a:ea typeface="+mn-ea"/>
                <a:cs typeface="Carlito"/>
              </a:rPr>
              <a:t>by </a:t>
            </a:r>
            <a:r>
              <a:rPr kumimoji="0" sz="1200" b="0" i="0" u="none" strike="noStrike" kern="1200" cap="none" spc="-5" normalizeH="0" baseline="0" noProof="0" dirty="0">
                <a:ln>
                  <a:noFill/>
                </a:ln>
                <a:solidFill>
                  <a:srgbClr val="FF0000"/>
                </a:solidFill>
                <a:effectLst/>
                <a:uLnTx/>
                <a:uFillTx/>
                <a:latin typeface="Carlito"/>
                <a:ea typeface="+mn-ea"/>
                <a:cs typeface="Carlito"/>
              </a:rPr>
              <a:t>CDS (AD</a:t>
            </a:r>
            <a:r>
              <a:rPr kumimoji="0" sz="1200" b="0" i="0" u="none" strike="noStrike" kern="1200" cap="none" spc="-90" normalizeH="0" baseline="0" noProof="0" dirty="0">
                <a:ln>
                  <a:noFill/>
                </a:ln>
                <a:solidFill>
                  <a:srgbClr val="FF0000"/>
                </a:solidFill>
                <a:effectLst/>
                <a:uLnTx/>
                <a:uFillTx/>
                <a:latin typeface="Carlito"/>
                <a:ea typeface="+mn-ea"/>
                <a:cs typeface="Carlito"/>
              </a:rPr>
              <a:t> </a:t>
            </a:r>
            <a:r>
              <a:rPr kumimoji="0" sz="1200" b="0" i="0" u="none" strike="noStrike" kern="1200" cap="none" spc="-5" normalizeH="0" baseline="0" noProof="0" dirty="0">
                <a:ln>
                  <a:noFill/>
                </a:ln>
                <a:solidFill>
                  <a:srgbClr val="FF0000"/>
                </a:solidFill>
                <a:effectLst/>
                <a:uLnTx/>
                <a:uFillTx/>
                <a:latin typeface="Carlito"/>
                <a:ea typeface="+mn-ea"/>
                <a:cs typeface="Carlito"/>
              </a:rPr>
              <a:t>Groups)  </a:t>
            </a:r>
            <a:r>
              <a:rPr kumimoji="0" sz="1100" b="0" i="0" u="none" strike="noStrike" kern="1200" cap="none" spc="0"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5" normalizeH="0" baseline="0" noProof="0" dirty="0">
                <a:ln>
                  <a:noFill/>
                </a:ln>
                <a:solidFill>
                  <a:srgbClr val="FFFFFF"/>
                </a:solidFill>
                <a:effectLst/>
                <a:uLnTx/>
                <a:uFillTx/>
                <a:latin typeface="Carlito"/>
                <a:ea typeface="+mn-ea"/>
                <a:cs typeface="Carlito"/>
              </a:rPr>
              <a:t>Admin: </a:t>
            </a:r>
            <a:r>
              <a:rPr kumimoji="0" sz="1100" b="0" i="0" u="none" strike="noStrike" kern="1200" cap="none" spc="0" normalizeH="0" baseline="0" noProof="0" dirty="0">
                <a:ln>
                  <a:noFill/>
                </a:ln>
                <a:solidFill>
                  <a:srgbClr val="FFFFFF"/>
                </a:solidFill>
                <a:effectLst/>
                <a:uLnTx/>
                <a:uFillTx/>
                <a:latin typeface="Carlito"/>
                <a:ea typeface="+mn-ea"/>
                <a:cs typeface="Carlito"/>
              </a:rPr>
              <a:t>Creator  </a:t>
            </a:r>
            <a:r>
              <a:rPr kumimoji="0" sz="1100" b="0" i="0" u="none" strike="noStrike" kern="1200" cap="none" spc="-5"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0" normalizeH="0" baseline="0" noProof="0" dirty="0">
                <a:ln>
                  <a:noFill/>
                </a:ln>
                <a:solidFill>
                  <a:srgbClr val="FFFFFF"/>
                </a:solidFill>
                <a:effectLst/>
                <a:uLnTx/>
                <a:uFillTx/>
                <a:latin typeface="Carlito"/>
                <a:ea typeface="+mn-ea"/>
                <a:cs typeface="Carlito"/>
              </a:rPr>
              <a:t>Makers: None  </a:t>
            </a:r>
            <a:r>
              <a:rPr kumimoji="0" sz="1100" b="0" i="0" u="none" strike="noStrike" kern="1200" cap="none" spc="-5" normalizeH="0" baseline="0" noProof="0" dirty="0">
                <a:ln>
                  <a:noFill/>
                </a:ln>
                <a:solidFill>
                  <a:srgbClr val="FFFFFF"/>
                </a:solidFill>
                <a:effectLst/>
                <a:uLnTx/>
                <a:uFillTx/>
                <a:latin typeface="Carlito"/>
                <a:ea typeface="+mn-ea"/>
                <a:cs typeface="Carlito"/>
              </a:rPr>
              <a:t>System Customizer:</a:t>
            </a:r>
            <a:r>
              <a:rPr kumimoji="0" sz="1100" b="0" i="0" u="none" strike="noStrike" kern="1200" cap="none" spc="-6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CDS User:</a:t>
            </a:r>
            <a:r>
              <a:rPr kumimoji="0" sz="1100" b="0" i="0" u="none" strike="noStrike" kern="1200" cap="none" spc="-4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0" name="object 80"/>
          <p:cNvGrpSpPr/>
          <p:nvPr/>
        </p:nvGrpSpPr>
        <p:grpSpPr>
          <a:xfrm>
            <a:off x="2146045" y="2808477"/>
            <a:ext cx="5217160" cy="640080"/>
            <a:chOff x="2146045" y="2808477"/>
            <a:chExt cx="5217160" cy="640080"/>
          </a:xfrm>
        </p:grpSpPr>
        <p:sp>
          <p:nvSpPr>
            <p:cNvPr id="81" name="object 81"/>
            <p:cNvSpPr/>
            <p:nvPr/>
          </p:nvSpPr>
          <p:spPr>
            <a:xfrm>
              <a:off x="2146045" y="2965957"/>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6292595" y="2814827"/>
              <a:ext cx="1064260" cy="332740"/>
            </a:xfrm>
            <a:custGeom>
              <a:avLst/>
              <a:gdLst/>
              <a:ahLst/>
              <a:cxnLst/>
              <a:rect l="l" t="t" r="r" b="b"/>
              <a:pathLst>
                <a:path w="1064259" h="332739">
                  <a:moveTo>
                    <a:pt x="1063752" y="0"/>
                  </a:moveTo>
                  <a:lnTo>
                    <a:pt x="0" y="0"/>
                  </a:lnTo>
                  <a:lnTo>
                    <a:pt x="0" y="332232"/>
                  </a:lnTo>
                  <a:lnTo>
                    <a:pt x="1063752" y="332232"/>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6292595" y="2814827"/>
              <a:ext cx="1064260" cy="332740"/>
            </a:xfrm>
            <a:custGeom>
              <a:avLst/>
              <a:gdLst/>
              <a:ahLst/>
              <a:cxnLst/>
              <a:rect l="l" t="t" r="r" b="b"/>
              <a:pathLst>
                <a:path w="1064259" h="332739">
                  <a:moveTo>
                    <a:pt x="0" y="332232"/>
                  </a:moveTo>
                  <a:lnTo>
                    <a:pt x="1063752" y="332232"/>
                  </a:lnTo>
                  <a:lnTo>
                    <a:pt x="1063752"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object 84"/>
          <p:cNvSpPr txBox="1"/>
          <p:nvPr/>
        </p:nvSpPr>
        <p:spPr>
          <a:xfrm>
            <a:off x="6424929" y="2868548"/>
            <a:ext cx="8001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0" normalizeH="0" baseline="0" noProof="0" dirty="0">
                <a:ln>
                  <a:noFill/>
                </a:ln>
                <a:solidFill>
                  <a:srgbClr val="FFFFFF"/>
                </a:solidFill>
                <a:effectLst/>
                <a:uLnTx/>
                <a:uFillTx/>
                <a:latin typeface="Carlito"/>
                <a:ea typeface="+mn-ea"/>
                <a:cs typeface="Carlito"/>
              </a:rPr>
              <a:t>Canvas</a:t>
            </a:r>
            <a:r>
              <a:rPr kumimoji="0" sz="1200" b="0" i="0" u="none" strike="noStrike" kern="1200" cap="none" spc="-65" normalizeH="0" baseline="0" noProof="0" dirty="0">
                <a:ln>
                  <a:noFill/>
                </a:ln>
                <a:solidFill>
                  <a:srgbClr val="FFFFFF"/>
                </a:solidFill>
                <a:effectLst/>
                <a:uLnTx/>
                <a:uFillTx/>
                <a:latin typeface="Carlito"/>
                <a:ea typeface="+mn-ea"/>
                <a:cs typeface="Carlito"/>
              </a:rPr>
              <a:t> </a:t>
            </a:r>
            <a:r>
              <a:rPr kumimoji="0" sz="1200" b="0" i="0" u="none" strike="noStrike" kern="1200" cap="none" spc="0" normalizeH="0" baseline="0" noProof="0" dirty="0">
                <a:ln>
                  <a:noFill/>
                </a:ln>
                <a:solidFill>
                  <a:srgbClr val="FFFFFF"/>
                </a:solidFill>
                <a:effectLst/>
                <a:uLnTx/>
                <a:uFillTx/>
                <a:latin typeface="Carlito"/>
                <a:ea typeface="+mn-ea"/>
                <a:cs typeface="Carlito"/>
              </a:rPr>
              <a:t>Apps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5" name="object 85"/>
          <p:cNvGrpSpPr/>
          <p:nvPr/>
        </p:nvGrpSpPr>
        <p:grpSpPr>
          <a:xfrm>
            <a:off x="6280150" y="3223005"/>
            <a:ext cx="1076960" cy="343535"/>
            <a:chOff x="6280150" y="3223005"/>
            <a:chExt cx="1076960" cy="343535"/>
          </a:xfrm>
        </p:grpSpPr>
        <p:sp>
          <p:nvSpPr>
            <p:cNvPr id="86" name="object 86"/>
            <p:cNvSpPr/>
            <p:nvPr/>
          </p:nvSpPr>
          <p:spPr>
            <a:xfrm>
              <a:off x="6286500" y="3229355"/>
              <a:ext cx="1064260" cy="330835"/>
            </a:xfrm>
            <a:custGeom>
              <a:avLst/>
              <a:gdLst/>
              <a:ahLst/>
              <a:cxnLst/>
              <a:rect l="l" t="t" r="r" b="b"/>
              <a:pathLst>
                <a:path w="1064259" h="330835">
                  <a:moveTo>
                    <a:pt x="1063752" y="0"/>
                  </a:moveTo>
                  <a:lnTo>
                    <a:pt x="0" y="0"/>
                  </a:lnTo>
                  <a:lnTo>
                    <a:pt x="0" y="330708"/>
                  </a:lnTo>
                  <a:lnTo>
                    <a:pt x="1063752" y="330708"/>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6286500" y="3229355"/>
              <a:ext cx="1064260" cy="330835"/>
            </a:xfrm>
            <a:custGeom>
              <a:avLst/>
              <a:gdLst/>
              <a:ahLst/>
              <a:cxnLst/>
              <a:rect l="l" t="t" r="r" b="b"/>
              <a:pathLst>
                <a:path w="1064259" h="330835">
                  <a:moveTo>
                    <a:pt x="0" y="330708"/>
                  </a:moveTo>
                  <a:lnTo>
                    <a:pt x="1063752" y="330708"/>
                  </a:lnTo>
                  <a:lnTo>
                    <a:pt x="1063752"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8" name="object 88"/>
          <p:cNvSpPr txBox="1"/>
          <p:nvPr/>
        </p:nvSpPr>
        <p:spPr>
          <a:xfrm>
            <a:off x="6630161" y="3282188"/>
            <a:ext cx="377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Fl</a:t>
            </a:r>
            <a:r>
              <a:rPr kumimoji="0" sz="1200" b="0" i="0" u="none" strike="noStrike" kern="1200" cap="none" spc="0" normalizeH="0" baseline="0" noProof="0" dirty="0">
                <a:ln>
                  <a:noFill/>
                </a:ln>
                <a:solidFill>
                  <a:srgbClr val="FFFFFF"/>
                </a:solidFill>
                <a:effectLst/>
                <a:uLnTx/>
                <a:uFillTx/>
                <a:latin typeface="Carlito"/>
                <a:ea typeface="+mn-ea"/>
                <a:cs typeface="Carlito"/>
              </a:rPr>
              <a:t>o</a:t>
            </a:r>
            <a:r>
              <a:rPr kumimoji="0" sz="1200" b="0" i="0" u="none" strike="noStrike" kern="1200" cap="none" spc="-20" normalizeH="0" baseline="0" noProof="0" dirty="0">
                <a:ln>
                  <a:noFill/>
                </a:ln>
                <a:solidFill>
                  <a:srgbClr val="FFFFFF"/>
                </a:solidFill>
                <a:effectLst/>
                <a:uLnTx/>
                <a:uFillTx/>
                <a:latin typeface="Carlito"/>
                <a:ea typeface="+mn-ea"/>
                <a:cs typeface="Carlito"/>
              </a:rPr>
              <a:t>w</a:t>
            </a:r>
            <a:r>
              <a:rPr kumimoji="0" sz="1200" b="0" i="0" u="none" strike="noStrike" kern="1200" cap="none" spc="0" normalizeH="0" baseline="0" noProof="0" dirty="0">
                <a:ln>
                  <a:noFill/>
                </a:ln>
                <a:solidFill>
                  <a:srgbClr val="FFFFFF"/>
                </a:solidFill>
                <a:effectLst/>
                <a:uLnTx/>
                <a:uFillTx/>
                <a:latin typeface="Carlito"/>
                <a:ea typeface="+mn-ea"/>
                <a:cs typeface="Carlito"/>
              </a:rPr>
              <a:t>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9" name="object 89"/>
          <p:cNvGrpSpPr/>
          <p:nvPr/>
        </p:nvGrpSpPr>
        <p:grpSpPr>
          <a:xfrm>
            <a:off x="7433818" y="2816098"/>
            <a:ext cx="1500505" cy="343535"/>
            <a:chOff x="7433818" y="2816098"/>
            <a:chExt cx="1500505" cy="343535"/>
          </a:xfrm>
        </p:grpSpPr>
        <p:sp>
          <p:nvSpPr>
            <p:cNvPr id="90" name="object 90"/>
            <p:cNvSpPr/>
            <p:nvPr/>
          </p:nvSpPr>
          <p:spPr>
            <a:xfrm>
              <a:off x="7440168" y="2822448"/>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7440168" y="2822448"/>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2" name="object 92"/>
          <p:cNvSpPr txBox="1"/>
          <p:nvPr/>
        </p:nvSpPr>
        <p:spPr>
          <a:xfrm>
            <a:off x="7628890" y="2883154"/>
            <a:ext cx="111061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Model Driven</a:t>
            </a:r>
            <a:r>
              <a:rPr kumimoji="0" sz="1100" b="0" i="0" u="none" strike="noStrike" kern="1200" cap="none" spc="-105" normalizeH="0" baseline="0" noProof="0" dirty="0">
                <a:ln>
                  <a:noFill/>
                </a:ln>
                <a:solidFill>
                  <a:srgbClr val="FFFFFF"/>
                </a:solidFill>
                <a:effectLst/>
                <a:uLnTx/>
                <a:uFillTx/>
                <a:latin typeface="Carlito"/>
                <a:ea typeface="+mn-ea"/>
                <a:cs typeface="Carlito"/>
              </a:rPr>
              <a:t> </a:t>
            </a:r>
            <a:r>
              <a:rPr kumimoji="0" sz="1100" b="0" i="0" u="none" strike="noStrike" kern="1200" cap="none" spc="-5" normalizeH="0" baseline="0" noProof="0" dirty="0">
                <a:ln>
                  <a:noFill/>
                </a:ln>
                <a:solidFill>
                  <a:srgbClr val="FFFFFF"/>
                </a:solidFill>
                <a:effectLst/>
                <a:uLnTx/>
                <a:uFillTx/>
                <a:latin typeface="Carlito"/>
                <a:ea typeface="+mn-ea"/>
                <a:cs typeface="Carlito"/>
              </a:rPr>
              <a:t>Apps</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3" name="object 93"/>
          <p:cNvGrpSpPr/>
          <p:nvPr/>
        </p:nvGrpSpPr>
        <p:grpSpPr>
          <a:xfrm>
            <a:off x="7433818" y="3221482"/>
            <a:ext cx="1500505" cy="343535"/>
            <a:chOff x="7433818" y="3221482"/>
            <a:chExt cx="1500505" cy="343535"/>
          </a:xfrm>
        </p:grpSpPr>
        <p:sp>
          <p:nvSpPr>
            <p:cNvPr id="94" name="object 94"/>
            <p:cNvSpPr/>
            <p:nvPr/>
          </p:nvSpPr>
          <p:spPr>
            <a:xfrm>
              <a:off x="7440168" y="3227832"/>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7440168" y="3227832"/>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6" name="object 96"/>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Active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Directory</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7" name="object 97"/>
          <p:cNvGrpSpPr/>
          <p:nvPr/>
        </p:nvGrpSpPr>
        <p:grpSpPr>
          <a:xfrm>
            <a:off x="1026922" y="2758185"/>
            <a:ext cx="1239520" cy="1223010"/>
            <a:chOff x="1026922" y="2758185"/>
            <a:chExt cx="1239520" cy="1223010"/>
          </a:xfrm>
        </p:grpSpPr>
        <p:sp>
          <p:nvSpPr>
            <p:cNvPr id="98" name="object 98"/>
            <p:cNvSpPr/>
            <p:nvPr/>
          </p:nvSpPr>
          <p:spPr>
            <a:xfrm>
              <a:off x="1033272" y="2764535"/>
              <a:ext cx="1226820" cy="1210310"/>
            </a:xfrm>
            <a:custGeom>
              <a:avLst/>
              <a:gdLst/>
              <a:ahLst/>
              <a:cxnLst/>
              <a:rect l="l" t="t" r="r" b="b"/>
              <a:pathLst>
                <a:path w="1226820" h="1210310">
                  <a:moveTo>
                    <a:pt x="613410"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7"/>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10" y="1210056"/>
                  </a:lnTo>
                  <a:lnTo>
                    <a:pt x="661355" y="1208235"/>
                  </a:lnTo>
                  <a:lnTo>
                    <a:pt x="708289" y="1202864"/>
                  </a:lnTo>
                  <a:lnTo>
                    <a:pt x="754077" y="1194076"/>
                  </a:lnTo>
                  <a:lnTo>
                    <a:pt x="798582" y="1182006"/>
                  </a:lnTo>
                  <a:lnTo>
                    <a:pt x="841668" y="1166788"/>
                  </a:lnTo>
                  <a:lnTo>
                    <a:pt x="883197" y="1148558"/>
                  </a:lnTo>
                  <a:lnTo>
                    <a:pt x="923035"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7"/>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object 99"/>
            <p:cNvSpPr/>
            <p:nvPr/>
          </p:nvSpPr>
          <p:spPr>
            <a:xfrm>
              <a:off x="1033272" y="2764535"/>
              <a:ext cx="1226820" cy="1210310"/>
            </a:xfrm>
            <a:custGeom>
              <a:avLst/>
              <a:gdLst/>
              <a:ahLst/>
              <a:cxnLst/>
              <a:rect l="l" t="t" r="r" b="b"/>
              <a:pathLst>
                <a:path w="1226820" h="1210310">
                  <a:moveTo>
                    <a:pt x="0" y="605027"/>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10"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7"/>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5" y="1127449"/>
                  </a:lnTo>
                  <a:lnTo>
                    <a:pt x="883197" y="1148558"/>
                  </a:lnTo>
                  <a:lnTo>
                    <a:pt x="841668" y="1166788"/>
                  </a:lnTo>
                  <a:lnTo>
                    <a:pt x="798582" y="1182006"/>
                  </a:lnTo>
                  <a:lnTo>
                    <a:pt x="754077" y="1194076"/>
                  </a:lnTo>
                  <a:lnTo>
                    <a:pt x="708289" y="1202864"/>
                  </a:lnTo>
                  <a:lnTo>
                    <a:pt x="661355" y="1208235"/>
                  </a:lnTo>
                  <a:lnTo>
                    <a:pt x="613410"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0" name="object 100"/>
          <p:cNvSpPr txBox="1"/>
          <p:nvPr/>
        </p:nvSpPr>
        <p:spPr>
          <a:xfrm>
            <a:off x="1357630" y="3067939"/>
            <a:ext cx="5765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a:t>
            </a:r>
            <a:r>
              <a:rPr kumimoji="0" sz="1800" b="0" i="0" u="none" strike="noStrike" kern="1200" cap="none" spc="-15" normalizeH="0" baseline="0" noProof="0" dirty="0">
                <a:ln>
                  <a:noFill/>
                </a:ln>
                <a:solidFill>
                  <a:srgbClr val="FFFFFF"/>
                </a:solidFill>
                <a:effectLst/>
                <a:uLnTx/>
                <a:uFillTx/>
                <a:latin typeface="Carlito"/>
                <a:ea typeface="+mn-ea"/>
                <a:cs typeface="Carlito"/>
              </a:rPr>
              <a:t>f</a:t>
            </a:r>
            <a:r>
              <a:rPr kumimoji="0" sz="1800" b="0" i="0" u="none" strike="noStrike" kern="1200" cap="none" spc="-5" normalizeH="0" baseline="0" noProof="0" dirty="0">
                <a:ln>
                  <a:noFill/>
                </a:ln>
                <a:solidFill>
                  <a:srgbClr val="FFFFFF"/>
                </a:solidFill>
                <a:effectLst/>
                <a:uLnTx/>
                <a:uFillTx/>
                <a:latin typeface="Carlito"/>
                <a:ea typeface="+mn-ea"/>
                <a:cs typeface="Carlito"/>
              </a:rPr>
              <a:t>fi</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2" name="object 102"/>
          <p:cNvGrpSpPr/>
          <p:nvPr/>
        </p:nvGrpSpPr>
        <p:grpSpPr>
          <a:xfrm>
            <a:off x="4843017" y="2771901"/>
            <a:ext cx="1239520" cy="1221740"/>
            <a:chOff x="4843017" y="2771901"/>
            <a:chExt cx="1239520" cy="1221740"/>
          </a:xfrm>
        </p:grpSpPr>
        <p:sp>
          <p:nvSpPr>
            <p:cNvPr id="103" name="object 103"/>
            <p:cNvSpPr/>
            <p:nvPr/>
          </p:nvSpPr>
          <p:spPr>
            <a:xfrm>
              <a:off x="4849367" y="2778251"/>
              <a:ext cx="1226820" cy="1209040"/>
            </a:xfrm>
            <a:custGeom>
              <a:avLst/>
              <a:gdLst/>
              <a:ahLst/>
              <a:cxnLst/>
              <a:rect l="l" t="t" r="r" b="b"/>
              <a:pathLst>
                <a:path w="1226820" h="1209039">
                  <a:moveTo>
                    <a:pt x="613410" y="0"/>
                  </a:moveTo>
                  <a:lnTo>
                    <a:pt x="565464" y="1817"/>
                  </a:lnTo>
                  <a:lnTo>
                    <a:pt x="518530" y="7181"/>
                  </a:lnTo>
                  <a:lnTo>
                    <a:pt x="472742" y="15957"/>
                  </a:lnTo>
                  <a:lnTo>
                    <a:pt x="428237" y="28010"/>
                  </a:lnTo>
                  <a:lnTo>
                    <a:pt x="385151" y="43207"/>
                  </a:lnTo>
                  <a:lnTo>
                    <a:pt x="343622" y="61413"/>
                  </a:lnTo>
                  <a:lnTo>
                    <a:pt x="303784" y="82493"/>
                  </a:lnTo>
                  <a:lnTo>
                    <a:pt x="265774" y="106314"/>
                  </a:lnTo>
                  <a:lnTo>
                    <a:pt x="229728" y="132741"/>
                  </a:lnTo>
                  <a:lnTo>
                    <a:pt x="195783" y="161640"/>
                  </a:lnTo>
                  <a:lnTo>
                    <a:pt x="164075" y="192876"/>
                  </a:lnTo>
                  <a:lnTo>
                    <a:pt x="134740" y="226316"/>
                  </a:lnTo>
                  <a:lnTo>
                    <a:pt x="107915" y="261824"/>
                  </a:lnTo>
                  <a:lnTo>
                    <a:pt x="83735" y="299268"/>
                  </a:lnTo>
                  <a:lnTo>
                    <a:pt x="62337" y="338512"/>
                  </a:lnTo>
                  <a:lnTo>
                    <a:pt x="43857" y="379422"/>
                  </a:lnTo>
                  <a:lnTo>
                    <a:pt x="28432" y="421864"/>
                  </a:lnTo>
                  <a:lnTo>
                    <a:pt x="16197" y="465704"/>
                  </a:lnTo>
                  <a:lnTo>
                    <a:pt x="7289" y="510807"/>
                  </a:lnTo>
                  <a:lnTo>
                    <a:pt x="1845" y="557039"/>
                  </a:lnTo>
                  <a:lnTo>
                    <a:pt x="0" y="604265"/>
                  </a:lnTo>
                  <a:lnTo>
                    <a:pt x="1845" y="651492"/>
                  </a:lnTo>
                  <a:lnTo>
                    <a:pt x="7289" y="697724"/>
                  </a:lnTo>
                  <a:lnTo>
                    <a:pt x="16197" y="742827"/>
                  </a:lnTo>
                  <a:lnTo>
                    <a:pt x="28432" y="786667"/>
                  </a:lnTo>
                  <a:lnTo>
                    <a:pt x="43857" y="829109"/>
                  </a:lnTo>
                  <a:lnTo>
                    <a:pt x="62337" y="870019"/>
                  </a:lnTo>
                  <a:lnTo>
                    <a:pt x="83735" y="909263"/>
                  </a:lnTo>
                  <a:lnTo>
                    <a:pt x="107915" y="946707"/>
                  </a:lnTo>
                  <a:lnTo>
                    <a:pt x="134740" y="982215"/>
                  </a:lnTo>
                  <a:lnTo>
                    <a:pt x="164075" y="1015655"/>
                  </a:lnTo>
                  <a:lnTo>
                    <a:pt x="195783" y="1046891"/>
                  </a:lnTo>
                  <a:lnTo>
                    <a:pt x="229728" y="1075790"/>
                  </a:lnTo>
                  <a:lnTo>
                    <a:pt x="265774" y="1102217"/>
                  </a:lnTo>
                  <a:lnTo>
                    <a:pt x="303784" y="1126038"/>
                  </a:lnTo>
                  <a:lnTo>
                    <a:pt x="343622" y="1147118"/>
                  </a:lnTo>
                  <a:lnTo>
                    <a:pt x="385151" y="1165324"/>
                  </a:lnTo>
                  <a:lnTo>
                    <a:pt x="428237" y="1180521"/>
                  </a:lnTo>
                  <a:lnTo>
                    <a:pt x="472742" y="1192574"/>
                  </a:lnTo>
                  <a:lnTo>
                    <a:pt x="518530" y="1201350"/>
                  </a:lnTo>
                  <a:lnTo>
                    <a:pt x="565464" y="1206714"/>
                  </a:lnTo>
                  <a:lnTo>
                    <a:pt x="613410" y="1208532"/>
                  </a:lnTo>
                  <a:lnTo>
                    <a:pt x="661355" y="1206714"/>
                  </a:lnTo>
                  <a:lnTo>
                    <a:pt x="708289" y="1201350"/>
                  </a:lnTo>
                  <a:lnTo>
                    <a:pt x="754077" y="1192574"/>
                  </a:lnTo>
                  <a:lnTo>
                    <a:pt x="798582" y="1180521"/>
                  </a:lnTo>
                  <a:lnTo>
                    <a:pt x="841668" y="1165324"/>
                  </a:lnTo>
                  <a:lnTo>
                    <a:pt x="883197" y="1147118"/>
                  </a:lnTo>
                  <a:lnTo>
                    <a:pt x="923036" y="1126038"/>
                  </a:lnTo>
                  <a:lnTo>
                    <a:pt x="961045" y="1102217"/>
                  </a:lnTo>
                  <a:lnTo>
                    <a:pt x="997091" y="1075790"/>
                  </a:lnTo>
                  <a:lnTo>
                    <a:pt x="1031036" y="1046891"/>
                  </a:lnTo>
                  <a:lnTo>
                    <a:pt x="1062744" y="1015655"/>
                  </a:lnTo>
                  <a:lnTo>
                    <a:pt x="1092079" y="982215"/>
                  </a:lnTo>
                  <a:lnTo>
                    <a:pt x="1118904" y="946707"/>
                  </a:lnTo>
                  <a:lnTo>
                    <a:pt x="1143084" y="909263"/>
                  </a:lnTo>
                  <a:lnTo>
                    <a:pt x="1164482" y="870019"/>
                  </a:lnTo>
                  <a:lnTo>
                    <a:pt x="1182962" y="829109"/>
                  </a:lnTo>
                  <a:lnTo>
                    <a:pt x="1198387" y="786667"/>
                  </a:lnTo>
                  <a:lnTo>
                    <a:pt x="1210622" y="742827"/>
                  </a:lnTo>
                  <a:lnTo>
                    <a:pt x="1219530" y="697724"/>
                  </a:lnTo>
                  <a:lnTo>
                    <a:pt x="1224974" y="651492"/>
                  </a:lnTo>
                  <a:lnTo>
                    <a:pt x="1226820" y="604265"/>
                  </a:lnTo>
                  <a:lnTo>
                    <a:pt x="1224974" y="557039"/>
                  </a:lnTo>
                  <a:lnTo>
                    <a:pt x="1219530" y="510807"/>
                  </a:lnTo>
                  <a:lnTo>
                    <a:pt x="1210622" y="465704"/>
                  </a:lnTo>
                  <a:lnTo>
                    <a:pt x="1198387" y="421864"/>
                  </a:lnTo>
                  <a:lnTo>
                    <a:pt x="1182962" y="379422"/>
                  </a:lnTo>
                  <a:lnTo>
                    <a:pt x="1164482" y="338512"/>
                  </a:lnTo>
                  <a:lnTo>
                    <a:pt x="1143084" y="299268"/>
                  </a:lnTo>
                  <a:lnTo>
                    <a:pt x="1118904" y="261824"/>
                  </a:lnTo>
                  <a:lnTo>
                    <a:pt x="1092079" y="226316"/>
                  </a:lnTo>
                  <a:lnTo>
                    <a:pt x="1062744" y="192876"/>
                  </a:lnTo>
                  <a:lnTo>
                    <a:pt x="1031036" y="161640"/>
                  </a:lnTo>
                  <a:lnTo>
                    <a:pt x="997091" y="132741"/>
                  </a:lnTo>
                  <a:lnTo>
                    <a:pt x="961045" y="106314"/>
                  </a:lnTo>
                  <a:lnTo>
                    <a:pt x="923036" y="82493"/>
                  </a:lnTo>
                  <a:lnTo>
                    <a:pt x="883197" y="61413"/>
                  </a:lnTo>
                  <a:lnTo>
                    <a:pt x="841668" y="43207"/>
                  </a:lnTo>
                  <a:lnTo>
                    <a:pt x="798582" y="28010"/>
                  </a:lnTo>
                  <a:lnTo>
                    <a:pt x="754077" y="15957"/>
                  </a:lnTo>
                  <a:lnTo>
                    <a:pt x="708289" y="7181"/>
                  </a:lnTo>
                  <a:lnTo>
                    <a:pt x="661355" y="1817"/>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bject 104"/>
            <p:cNvSpPr/>
            <p:nvPr/>
          </p:nvSpPr>
          <p:spPr>
            <a:xfrm>
              <a:off x="4849367" y="2778251"/>
              <a:ext cx="1226820" cy="1209040"/>
            </a:xfrm>
            <a:custGeom>
              <a:avLst/>
              <a:gdLst/>
              <a:ahLst/>
              <a:cxnLst/>
              <a:rect l="l" t="t" r="r" b="b"/>
              <a:pathLst>
                <a:path w="1226820" h="1209039">
                  <a:moveTo>
                    <a:pt x="0" y="604265"/>
                  </a:moveTo>
                  <a:lnTo>
                    <a:pt x="1845" y="557039"/>
                  </a:lnTo>
                  <a:lnTo>
                    <a:pt x="7289" y="510807"/>
                  </a:lnTo>
                  <a:lnTo>
                    <a:pt x="16197" y="465704"/>
                  </a:lnTo>
                  <a:lnTo>
                    <a:pt x="28432" y="421864"/>
                  </a:lnTo>
                  <a:lnTo>
                    <a:pt x="43857" y="379422"/>
                  </a:lnTo>
                  <a:lnTo>
                    <a:pt x="62337" y="338512"/>
                  </a:lnTo>
                  <a:lnTo>
                    <a:pt x="83735" y="299268"/>
                  </a:lnTo>
                  <a:lnTo>
                    <a:pt x="107915" y="261824"/>
                  </a:lnTo>
                  <a:lnTo>
                    <a:pt x="134740" y="226316"/>
                  </a:lnTo>
                  <a:lnTo>
                    <a:pt x="164075" y="192876"/>
                  </a:lnTo>
                  <a:lnTo>
                    <a:pt x="195783" y="161640"/>
                  </a:lnTo>
                  <a:lnTo>
                    <a:pt x="229728" y="132741"/>
                  </a:lnTo>
                  <a:lnTo>
                    <a:pt x="265774" y="106314"/>
                  </a:lnTo>
                  <a:lnTo>
                    <a:pt x="303784" y="82493"/>
                  </a:lnTo>
                  <a:lnTo>
                    <a:pt x="343622" y="61413"/>
                  </a:lnTo>
                  <a:lnTo>
                    <a:pt x="385151" y="43207"/>
                  </a:lnTo>
                  <a:lnTo>
                    <a:pt x="428237" y="28010"/>
                  </a:lnTo>
                  <a:lnTo>
                    <a:pt x="472742" y="15957"/>
                  </a:lnTo>
                  <a:lnTo>
                    <a:pt x="518530" y="7181"/>
                  </a:lnTo>
                  <a:lnTo>
                    <a:pt x="565464" y="1817"/>
                  </a:lnTo>
                  <a:lnTo>
                    <a:pt x="613410" y="0"/>
                  </a:lnTo>
                  <a:lnTo>
                    <a:pt x="661355" y="1817"/>
                  </a:lnTo>
                  <a:lnTo>
                    <a:pt x="708289" y="7181"/>
                  </a:lnTo>
                  <a:lnTo>
                    <a:pt x="754077" y="15957"/>
                  </a:lnTo>
                  <a:lnTo>
                    <a:pt x="798582" y="28010"/>
                  </a:lnTo>
                  <a:lnTo>
                    <a:pt x="841668" y="43207"/>
                  </a:lnTo>
                  <a:lnTo>
                    <a:pt x="883197" y="61413"/>
                  </a:lnTo>
                  <a:lnTo>
                    <a:pt x="923036" y="82493"/>
                  </a:lnTo>
                  <a:lnTo>
                    <a:pt x="961045" y="106314"/>
                  </a:lnTo>
                  <a:lnTo>
                    <a:pt x="997091" y="132741"/>
                  </a:lnTo>
                  <a:lnTo>
                    <a:pt x="1031036" y="161640"/>
                  </a:lnTo>
                  <a:lnTo>
                    <a:pt x="1062744" y="192876"/>
                  </a:lnTo>
                  <a:lnTo>
                    <a:pt x="1092079" y="226316"/>
                  </a:lnTo>
                  <a:lnTo>
                    <a:pt x="1118904" y="261824"/>
                  </a:lnTo>
                  <a:lnTo>
                    <a:pt x="1143084" y="299268"/>
                  </a:lnTo>
                  <a:lnTo>
                    <a:pt x="1164482" y="338512"/>
                  </a:lnTo>
                  <a:lnTo>
                    <a:pt x="1182962" y="379422"/>
                  </a:lnTo>
                  <a:lnTo>
                    <a:pt x="1198387" y="421864"/>
                  </a:lnTo>
                  <a:lnTo>
                    <a:pt x="1210622" y="465704"/>
                  </a:lnTo>
                  <a:lnTo>
                    <a:pt x="1219530" y="510807"/>
                  </a:lnTo>
                  <a:lnTo>
                    <a:pt x="1224974" y="557039"/>
                  </a:lnTo>
                  <a:lnTo>
                    <a:pt x="1226820" y="604265"/>
                  </a:lnTo>
                  <a:lnTo>
                    <a:pt x="1224974" y="651492"/>
                  </a:lnTo>
                  <a:lnTo>
                    <a:pt x="1219530" y="697724"/>
                  </a:lnTo>
                  <a:lnTo>
                    <a:pt x="1210622" y="742827"/>
                  </a:lnTo>
                  <a:lnTo>
                    <a:pt x="1198387" y="786667"/>
                  </a:lnTo>
                  <a:lnTo>
                    <a:pt x="1182962" y="829109"/>
                  </a:lnTo>
                  <a:lnTo>
                    <a:pt x="1164482" y="870019"/>
                  </a:lnTo>
                  <a:lnTo>
                    <a:pt x="1143084" y="909263"/>
                  </a:lnTo>
                  <a:lnTo>
                    <a:pt x="1118904" y="946707"/>
                  </a:lnTo>
                  <a:lnTo>
                    <a:pt x="1092079" y="982215"/>
                  </a:lnTo>
                  <a:lnTo>
                    <a:pt x="1062744" y="1015655"/>
                  </a:lnTo>
                  <a:lnTo>
                    <a:pt x="1031036" y="1046891"/>
                  </a:lnTo>
                  <a:lnTo>
                    <a:pt x="997091" y="1075790"/>
                  </a:lnTo>
                  <a:lnTo>
                    <a:pt x="961045" y="1102217"/>
                  </a:lnTo>
                  <a:lnTo>
                    <a:pt x="923036" y="1126038"/>
                  </a:lnTo>
                  <a:lnTo>
                    <a:pt x="883197" y="1147118"/>
                  </a:lnTo>
                  <a:lnTo>
                    <a:pt x="841668" y="1165324"/>
                  </a:lnTo>
                  <a:lnTo>
                    <a:pt x="798582" y="1180521"/>
                  </a:lnTo>
                  <a:lnTo>
                    <a:pt x="754077" y="1192574"/>
                  </a:lnTo>
                  <a:lnTo>
                    <a:pt x="708289" y="1201350"/>
                  </a:lnTo>
                  <a:lnTo>
                    <a:pt x="661355" y="1206714"/>
                  </a:lnTo>
                  <a:lnTo>
                    <a:pt x="613410" y="1208532"/>
                  </a:lnTo>
                  <a:lnTo>
                    <a:pt x="565464" y="1206714"/>
                  </a:lnTo>
                  <a:lnTo>
                    <a:pt x="518530" y="1201350"/>
                  </a:lnTo>
                  <a:lnTo>
                    <a:pt x="472742" y="1192574"/>
                  </a:lnTo>
                  <a:lnTo>
                    <a:pt x="428237" y="1180521"/>
                  </a:lnTo>
                  <a:lnTo>
                    <a:pt x="385151" y="1165324"/>
                  </a:lnTo>
                  <a:lnTo>
                    <a:pt x="343622" y="1147118"/>
                  </a:lnTo>
                  <a:lnTo>
                    <a:pt x="303784" y="1126038"/>
                  </a:lnTo>
                  <a:lnTo>
                    <a:pt x="265774" y="1102217"/>
                  </a:lnTo>
                  <a:lnTo>
                    <a:pt x="229728" y="1075790"/>
                  </a:lnTo>
                  <a:lnTo>
                    <a:pt x="195783" y="1046891"/>
                  </a:lnTo>
                  <a:lnTo>
                    <a:pt x="164075" y="1015655"/>
                  </a:lnTo>
                  <a:lnTo>
                    <a:pt x="134740" y="982215"/>
                  </a:lnTo>
                  <a:lnTo>
                    <a:pt x="107915" y="946707"/>
                  </a:lnTo>
                  <a:lnTo>
                    <a:pt x="83735" y="909263"/>
                  </a:lnTo>
                  <a:lnTo>
                    <a:pt x="62337" y="870019"/>
                  </a:lnTo>
                  <a:lnTo>
                    <a:pt x="43857" y="829109"/>
                  </a:lnTo>
                  <a:lnTo>
                    <a:pt x="28432" y="786667"/>
                  </a:lnTo>
                  <a:lnTo>
                    <a:pt x="16197" y="742827"/>
                  </a:lnTo>
                  <a:lnTo>
                    <a:pt x="7289" y="697724"/>
                  </a:lnTo>
                  <a:lnTo>
                    <a:pt x="1845" y="651492"/>
                  </a:lnTo>
                  <a:lnTo>
                    <a:pt x="0" y="604265"/>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5" name="object 105"/>
          <p:cNvSpPr txBox="1"/>
          <p:nvPr/>
        </p:nvSpPr>
        <p:spPr>
          <a:xfrm>
            <a:off x="5139816" y="3178302"/>
            <a:ext cx="659765" cy="20827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07" name="object 107"/>
          <p:cNvGrpSpPr/>
          <p:nvPr/>
        </p:nvGrpSpPr>
        <p:grpSpPr>
          <a:xfrm>
            <a:off x="2686557" y="2790189"/>
            <a:ext cx="1238250" cy="1223010"/>
            <a:chOff x="2686557" y="2790189"/>
            <a:chExt cx="1238250" cy="1223010"/>
          </a:xfrm>
        </p:grpSpPr>
        <p:sp>
          <p:nvSpPr>
            <p:cNvPr id="108" name="object 108"/>
            <p:cNvSpPr/>
            <p:nvPr/>
          </p:nvSpPr>
          <p:spPr>
            <a:xfrm>
              <a:off x="2692907" y="2796539"/>
              <a:ext cx="1225550" cy="1210310"/>
            </a:xfrm>
            <a:custGeom>
              <a:avLst/>
              <a:gdLst/>
              <a:ahLst/>
              <a:cxnLst/>
              <a:rect l="l" t="t" r="r" b="b"/>
              <a:pathLst>
                <a:path w="1225550" h="1210310">
                  <a:moveTo>
                    <a:pt x="612647" y="0"/>
                  </a:moveTo>
                  <a:lnTo>
                    <a:pt x="564773" y="1820"/>
                  </a:lnTo>
                  <a:lnTo>
                    <a:pt x="517906" y="7191"/>
                  </a:lnTo>
                  <a:lnTo>
                    <a:pt x="472182" y="15979"/>
                  </a:lnTo>
                  <a:lnTo>
                    <a:pt x="427737" y="28049"/>
                  </a:lnTo>
                  <a:lnTo>
                    <a:pt x="384709" y="43267"/>
                  </a:lnTo>
                  <a:lnTo>
                    <a:pt x="343233" y="61497"/>
                  </a:lnTo>
                  <a:lnTo>
                    <a:pt x="303445" y="82606"/>
                  </a:lnTo>
                  <a:lnTo>
                    <a:pt x="265482" y="106459"/>
                  </a:lnTo>
                  <a:lnTo>
                    <a:pt x="229479" y="132921"/>
                  </a:lnTo>
                  <a:lnTo>
                    <a:pt x="195574" y="161858"/>
                  </a:lnTo>
                  <a:lnTo>
                    <a:pt x="163902" y="193135"/>
                  </a:lnTo>
                  <a:lnTo>
                    <a:pt x="134600" y="226618"/>
                  </a:lnTo>
                  <a:lnTo>
                    <a:pt x="107804" y="262172"/>
                  </a:lnTo>
                  <a:lnTo>
                    <a:pt x="83650" y="299663"/>
                  </a:lnTo>
                  <a:lnTo>
                    <a:pt x="62275" y="338956"/>
                  </a:lnTo>
                  <a:lnTo>
                    <a:pt x="43814" y="379917"/>
                  </a:lnTo>
                  <a:lnTo>
                    <a:pt x="28404" y="422411"/>
                  </a:lnTo>
                  <a:lnTo>
                    <a:pt x="16181" y="466304"/>
                  </a:lnTo>
                  <a:lnTo>
                    <a:pt x="7282" y="511460"/>
                  </a:lnTo>
                  <a:lnTo>
                    <a:pt x="1843" y="557746"/>
                  </a:lnTo>
                  <a:lnTo>
                    <a:pt x="0" y="605027"/>
                  </a:lnTo>
                  <a:lnTo>
                    <a:pt x="1843" y="652309"/>
                  </a:lnTo>
                  <a:lnTo>
                    <a:pt x="7282" y="698595"/>
                  </a:lnTo>
                  <a:lnTo>
                    <a:pt x="16181" y="743751"/>
                  </a:lnTo>
                  <a:lnTo>
                    <a:pt x="28404" y="787644"/>
                  </a:lnTo>
                  <a:lnTo>
                    <a:pt x="43814" y="830138"/>
                  </a:lnTo>
                  <a:lnTo>
                    <a:pt x="62275" y="871099"/>
                  </a:lnTo>
                  <a:lnTo>
                    <a:pt x="83650" y="910392"/>
                  </a:lnTo>
                  <a:lnTo>
                    <a:pt x="107804" y="947883"/>
                  </a:lnTo>
                  <a:lnTo>
                    <a:pt x="134600" y="983437"/>
                  </a:lnTo>
                  <a:lnTo>
                    <a:pt x="163902" y="1016920"/>
                  </a:lnTo>
                  <a:lnTo>
                    <a:pt x="195574" y="1048197"/>
                  </a:lnTo>
                  <a:lnTo>
                    <a:pt x="229479" y="1077134"/>
                  </a:lnTo>
                  <a:lnTo>
                    <a:pt x="265482" y="1103596"/>
                  </a:lnTo>
                  <a:lnTo>
                    <a:pt x="303445" y="1127449"/>
                  </a:lnTo>
                  <a:lnTo>
                    <a:pt x="343233" y="1148558"/>
                  </a:lnTo>
                  <a:lnTo>
                    <a:pt x="384709" y="1166788"/>
                  </a:lnTo>
                  <a:lnTo>
                    <a:pt x="427737" y="1182006"/>
                  </a:lnTo>
                  <a:lnTo>
                    <a:pt x="472182" y="1194076"/>
                  </a:lnTo>
                  <a:lnTo>
                    <a:pt x="517906" y="1202864"/>
                  </a:lnTo>
                  <a:lnTo>
                    <a:pt x="564773" y="1208235"/>
                  </a:lnTo>
                  <a:lnTo>
                    <a:pt x="612647" y="1210056"/>
                  </a:lnTo>
                  <a:lnTo>
                    <a:pt x="660522" y="1208235"/>
                  </a:lnTo>
                  <a:lnTo>
                    <a:pt x="707389" y="1202864"/>
                  </a:lnTo>
                  <a:lnTo>
                    <a:pt x="753113" y="1194076"/>
                  </a:lnTo>
                  <a:lnTo>
                    <a:pt x="797558" y="1182006"/>
                  </a:lnTo>
                  <a:lnTo>
                    <a:pt x="840586" y="1166788"/>
                  </a:lnTo>
                  <a:lnTo>
                    <a:pt x="882062" y="1148558"/>
                  </a:lnTo>
                  <a:lnTo>
                    <a:pt x="921850" y="1127449"/>
                  </a:lnTo>
                  <a:lnTo>
                    <a:pt x="959813" y="1103596"/>
                  </a:lnTo>
                  <a:lnTo>
                    <a:pt x="995816" y="1077134"/>
                  </a:lnTo>
                  <a:lnTo>
                    <a:pt x="1029721" y="1048197"/>
                  </a:lnTo>
                  <a:lnTo>
                    <a:pt x="1061393" y="1016920"/>
                  </a:lnTo>
                  <a:lnTo>
                    <a:pt x="1090695" y="983437"/>
                  </a:lnTo>
                  <a:lnTo>
                    <a:pt x="1117491" y="947883"/>
                  </a:lnTo>
                  <a:lnTo>
                    <a:pt x="1141645" y="910392"/>
                  </a:lnTo>
                  <a:lnTo>
                    <a:pt x="1163020" y="871099"/>
                  </a:lnTo>
                  <a:lnTo>
                    <a:pt x="1181481" y="830138"/>
                  </a:lnTo>
                  <a:lnTo>
                    <a:pt x="1196891" y="787644"/>
                  </a:lnTo>
                  <a:lnTo>
                    <a:pt x="1209114" y="743751"/>
                  </a:lnTo>
                  <a:lnTo>
                    <a:pt x="1218013" y="698595"/>
                  </a:lnTo>
                  <a:lnTo>
                    <a:pt x="1223452" y="652309"/>
                  </a:lnTo>
                  <a:lnTo>
                    <a:pt x="1225295" y="605027"/>
                  </a:lnTo>
                  <a:lnTo>
                    <a:pt x="1223452" y="557746"/>
                  </a:lnTo>
                  <a:lnTo>
                    <a:pt x="1218013" y="511460"/>
                  </a:lnTo>
                  <a:lnTo>
                    <a:pt x="1209114" y="466304"/>
                  </a:lnTo>
                  <a:lnTo>
                    <a:pt x="1196891" y="422411"/>
                  </a:lnTo>
                  <a:lnTo>
                    <a:pt x="1181481" y="379917"/>
                  </a:lnTo>
                  <a:lnTo>
                    <a:pt x="1163020" y="338956"/>
                  </a:lnTo>
                  <a:lnTo>
                    <a:pt x="1141645" y="299663"/>
                  </a:lnTo>
                  <a:lnTo>
                    <a:pt x="1117491" y="262172"/>
                  </a:lnTo>
                  <a:lnTo>
                    <a:pt x="1090695" y="226618"/>
                  </a:lnTo>
                  <a:lnTo>
                    <a:pt x="1061393" y="193135"/>
                  </a:lnTo>
                  <a:lnTo>
                    <a:pt x="1029721" y="161858"/>
                  </a:lnTo>
                  <a:lnTo>
                    <a:pt x="995816" y="132921"/>
                  </a:lnTo>
                  <a:lnTo>
                    <a:pt x="959813" y="106459"/>
                  </a:lnTo>
                  <a:lnTo>
                    <a:pt x="921850" y="82606"/>
                  </a:lnTo>
                  <a:lnTo>
                    <a:pt x="882062" y="61497"/>
                  </a:lnTo>
                  <a:lnTo>
                    <a:pt x="840586" y="43267"/>
                  </a:lnTo>
                  <a:lnTo>
                    <a:pt x="797558" y="28049"/>
                  </a:lnTo>
                  <a:lnTo>
                    <a:pt x="753113" y="15979"/>
                  </a:lnTo>
                  <a:lnTo>
                    <a:pt x="707389" y="7191"/>
                  </a:lnTo>
                  <a:lnTo>
                    <a:pt x="660522" y="1820"/>
                  </a:lnTo>
                  <a:lnTo>
                    <a:pt x="612647"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object 109"/>
            <p:cNvSpPr/>
            <p:nvPr/>
          </p:nvSpPr>
          <p:spPr>
            <a:xfrm>
              <a:off x="2692907" y="2796539"/>
              <a:ext cx="1225550" cy="1210310"/>
            </a:xfrm>
            <a:custGeom>
              <a:avLst/>
              <a:gdLst/>
              <a:ahLst/>
              <a:cxnLst/>
              <a:rect l="l" t="t" r="r" b="b"/>
              <a:pathLst>
                <a:path w="1225550" h="1210310">
                  <a:moveTo>
                    <a:pt x="0" y="605027"/>
                  </a:moveTo>
                  <a:lnTo>
                    <a:pt x="1843" y="557746"/>
                  </a:lnTo>
                  <a:lnTo>
                    <a:pt x="7282" y="511460"/>
                  </a:lnTo>
                  <a:lnTo>
                    <a:pt x="16181" y="466304"/>
                  </a:lnTo>
                  <a:lnTo>
                    <a:pt x="28404" y="422411"/>
                  </a:lnTo>
                  <a:lnTo>
                    <a:pt x="43814" y="379917"/>
                  </a:lnTo>
                  <a:lnTo>
                    <a:pt x="62275" y="338956"/>
                  </a:lnTo>
                  <a:lnTo>
                    <a:pt x="83650" y="299663"/>
                  </a:lnTo>
                  <a:lnTo>
                    <a:pt x="107804" y="262172"/>
                  </a:lnTo>
                  <a:lnTo>
                    <a:pt x="134600" y="226618"/>
                  </a:lnTo>
                  <a:lnTo>
                    <a:pt x="163902" y="193135"/>
                  </a:lnTo>
                  <a:lnTo>
                    <a:pt x="195574" y="161858"/>
                  </a:lnTo>
                  <a:lnTo>
                    <a:pt x="229479" y="132921"/>
                  </a:lnTo>
                  <a:lnTo>
                    <a:pt x="265482" y="106459"/>
                  </a:lnTo>
                  <a:lnTo>
                    <a:pt x="303445" y="82606"/>
                  </a:lnTo>
                  <a:lnTo>
                    <a:pt x="343233" y="61497"/>
                  </a:lnTo>
                  <a:lnTo>
                    <a:pt x="384709" y="43267"/>
                  </a:lnTo>
                  <a:lnTo>
                    <a:pt x="427737" y="28049"/>
                  </a:lnTo>
                  <a:lnTo>
                    <a:pt x="472182" y="15979"/>
                  </a:lnTo>
                  <a:lnTo>
                    <a:pt x="517906" y="7191"/>
                  </a:lnTo>
                  <a:lnTo>
                    <a:pt x="564773" y="1820"/>
                  </a:lnTo>
                  <a:lnTo>
                    <a:pt x="612647" y="0"/>
                  </a:lnTo>
                  <a:lnTo>
                    <a:pt x="660522" y="1820"/>
                  </a:lnTo>
                  <a:lnTo>
                    <a:pt x="707389" y="7191"/>
                  </a:lnTo>
                  <a:lnTo>
                    <a:pt x="753113" y="15979"/>
                  </a:lnTo>
                  <a:lnTo>
                    <a:pt x="797558" y="28049"/>
                  </a:lnTo>
                  <a:lnTo>
                    <a:pt x="840586" y="43267"/>
                  </a:lnTo>
                  <a:lnTo>
                    <a:pt x="882062" y="61497"/>
                  </a:lnTo>
                  <a:lnTo>
                    <a:pt x="921850" y="82606"/>
                  </a:lnTo>
                  <a:lnTo>
                    <a:pt x="959813" y="106459"/>
                  </a:lnTo>
                  <a:lnTo>
                    <a:pt x="995816" y="132921"/>
                  </a:lnTo>
                  <a:lnTo>
                    <a:pt x="1029721" y="161858"/>
                  </a:lnTo>
                  <a:lnTo>
                    <a:pt x="1061393" y="193135"/>
                  </a:lnTo>
                  <a:lnTo>
                    <a:pt x="1090695" y="226618"/>
                  </a:lnTo>
                  <a:lnTo>
                    <a:pt x="1117491" y="262172"/>
                  </a:lnTo>
                  <a:lnTo>
                    <a:pt x="1141645" y="299663"/>
                  </a:lnTo>
                  <a:lnTo>
                    <a:pt x="1163020" y="338956"/>
                  </a:lnTo>
                  <a:lnTo>
                    <a:pt x="1181481" y="379917"/>
                  </a:lnTo>
                  <a:lnTo>
                    <a:pt x="1196891" y="422411"/>
                  </a:lnTo>
                  <a:lnTo>
                    <a:pt x="1209114" y="466304"/>
                  </a:lnTo>
                  <a:lnTo>
                    <a:pt x="1218013" y="511460"/>
                  </a:lnTo>
                  <a:lnTo>
                    <a:pt x="1223452" y="557746"/>
                  </a:lnTo>
                  <a:lnTo>
                    <a:pt x="1225295" y="605027"/>
                  </a:lnTo>
                  <a:lnTo>
                    <a:pt x="1223452" y="652309"/>
                  </a:lnTo>
                  <a:lnTo>
                    <a:pt x="1218013" y="698595"/>
                  </a:lnTo>
                  <a:lnTo>
                    <a:pt x="1209114" y="743751"/>
                  </a:lnTo>
                  <a:lnTo>
                    <a:pt x="1196891" y="787644"/>
                  </a:lnTo>
                  <a:lnTo>
                    <a:pt x="1181481" y="830138"/>
                  </a:lnTo>
                  <a:lnTo>
                    <a:pt x="1163020" y="871099"/>
                  </a:lnTo>
                  <a:lnTo>
                    <a:pt x="1141645" y="910392"/>
                  </a:lnTo>
                  <a:lnTo>
                    <a:pt x="1117491" y="947883"/>
                  </a:lnTo>
                  <a:lnTo>
                    <a:pt x="1090695" y="983437"/>
                  </a:lnTo>
                  <a:lnTo>
                    <a:pt x="1061393" y="1016920"/>
                  </a:lnTo>
                  <a:lnTo>
                    <a:pt x="1029721" y="1048197"/>
                  </a:lnTo>
                  <a:lnTo>
                    <a:pt x="995816" y="1077134"/>
                  </a:lnTo>
                  <a:lnTo>
                    <a:pt x="959813" y="1103596"/>
                  </a:lnTo>
                  <a:lnTo>
                    <a:pt x="921850" y="1127449"/>
                  </a:lnTo>
                  <a:lnTo>
                    <a:pt x="882062" y="1148558"/>
                  </a:lnTo>
                  <a:lnTo>
                    <a:pt x="840586" y="1166788"/>
                  </a:lnTo>
                  <a:lnTo>
                    <a:pt x="797558" y="1182006"/>
                  </a:lnTo>
                  <a:lnTo>
                    <a:pt x="753113" y="1194076"/>
                  </a:lnTo>
                  <a:lnTo>
                    <a:pt x="707389" y="1202864"/>
                  </a:lnTo>
                  <a:lnTo>
                    <a:pt x="660522" y="1208235"/>
                  </a:lnTo>
                  <a:lnTo>
                    <a:pt x="612647" y="1210056"/>
                  </a:lnTo>
                  <a:lnTo>
                    <a:pt x="564773" y="1208235"/>
                  </a:lnTo>
                  <a:lnTo>
                    <a:pt x="517906" y="1202864"/>
                  </a:lnTo>
                  <a:lnTo>
                    <a:pt x="472182" y="1194076"/>
                  </a:lnTo>
                  <a:lnTo>
                    <a:pt x="427737" y="1182006"/>
                  </a:lnTo>
                  <a:lnTo>
                    <a:pt x="384709" y="1166788"/>
                  </a:lnTo>
                  <a:lnTo>
                    <a:pt x="343233" y="1148558"/>
                  </a:lnTo>
                  <a:lnTo>
                    <a:pt x="303445" y="1127449"/>
                  </a:lnTo>
                  <a:lnTo>
                    <a:pt x="265482" y="1103596"/>
                  </a:lnTo>
                  <a:lnTo>
                    <a:pt x="229479" y="1077134"/>
                  </a:lnTo>
                  <a:lnTo>
                    <a:pt x="195574" y="1048197"/>
                  </a:lnTo>
                  <a:lnTo>
                    <a:pt x="163902" y="1016920"/>
                  </a:lnTo>
                  <a:lnTo>
                    <a:pt x="134600" y="983437"/>
                  </a:lnTo>
                  <a:lnTo>
                    <a:pt x="107804" y="947883"/>
                  </a:lnTo>
                  <a:lnTo>
                    <a:pt x="83650" y="910392"/>
                  </a:lnTo>
                  <a:lnTo>
                    <a:pt x="62275" y="871099"/>
                  </a:lnTo>
                  <a:lnTo>
                    <a:pt x="43814" y="830138"/>
                  </a:lnTo>
                  <a:lnTo>
                    <a:pt x="28404" y="787644"/>
                  </a:lnTo>
                  <a:lnTo>
                    <a:pt x="16181" y="743751"/>
                  </a:lnTo>
                  <a:lnTo>
                    <a:pt x="7282" y="698595"/>
                  </a:lnTo>
                  <a:lnTo>
                    <a:pt x="1843"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0" name="object 110"/>
          <p:cNvSpPr txBox="1"/>
          <p:nvPr/>
        </p:nvSpPr>
        <p:spPr>
          <a:xfrm>
            <a:off x="2969514" y="3197733"/>
            <a:ext cx="6724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12" name="object 112"/>
          <p:cNvGrpSpPr/>
          <p:nvPr/>
        </p:nvGrpSpPr>
        <p:grpSpPr>
          <a:xfrm>
            <a:off x="7051547" y="2804160"/>
            <a:ext cx="1239520" cy="1222375"/>
            <a:chOff x="7051547" y="2804160"/>
            <a:chExt cx="1239520" cy="1222375"/>
          </a:xfrm>
        </p:grpSpPr>
        <p:sp>
          <p:nvSpPr>
            <p:cNvPr id="113" name="object 113"/>
            <p:cNvSpPr/>
            <p:nvPr/>
          </p:nvSpPr>
          <p:spPr>
            <a:xfrm>
              <a:off x="7057643" y="2810256"/>
              <a:ext cx="1226820" cy="1210310"/>
            </a:xfrm>
            <a:custGeom>
              <a:avLst/>
              <a:gdLst/>
              <a:ahLst/>
              <a:cxnLst/>
              <a:rect l="l" t="t" r="r" b="b"/>
              <a:pathLst>
                <a:path w="1226820" h="1210310">
                  <a:moveTo>
                    <a:pt x="613409"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8"/>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09" y="1210056"/>
                  </a:lnTo>
                  <a:lnTo>
                    <a:pt x="661355" y="1208235"/>
                  </a:lnTo>
                  <a:lnTo>
                    <a:pt x="708289" y="1202864"/>
                  </a:lnTo>
                  <a:lnTo>
                    <a:pt x="754077" y="1194076"/>
                  </a:lnTo>
                  <a:lnTo>
                    <a:pt x="798582" y="1182006"/>
                  </a:lnTo>
                  <a:lnTo>
                    <a:pt x="841668" y="1166788"/>
                  </a:lnTo>
                  <a:lnTo>
                    <a:pt x="883197" y="1148558"/>
                  </a:lnTo>
                  <a:lnTo>
                    <a:pt x="923036"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8"/>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09"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object 114"/>
            <p:cNvSpPr/>
            <p:nvPr/>
          </p:nvSpPr>
          <p:spPr>
            <a:xfrm>
              <a:off x="7057643" y="2810256"/>
              <a:ext cx="1226820" cy="1210310"/>
            </a:xfrm>
            <a:custGeom>
              <a:avLst/>
              <a:gdLst/>
              <a:ahLst/>
              <a:cxnLst/>
              <a:rect l="l" t="t" r="r" b="b"/>
              <a:pathLst>
                <a:path w="1226820" h="1210310">
                  <a:moveTo>
                    <a:pt x="0" y="605028"/>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09"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8"/>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6" y="1127449"/>
                  </a:lnTo>
                  <a:lnTo>
                    <a:pt x="883197" y="1148558"/>
                  </a:lnTo>
                  <a:lnTo>
                    <a:pt x="841668" y="1166788"/>
                  </a:lnTo>
                  <a:lnTo>
                    <a:pt x="798582" y="1182006"/>
                  </a:lnTo>
                  <a:lnTo>
                    <a:pt x="754077" y="1194076"/>
                  </a:lnTo>
                  <a:lnTo>
                    <a:pt x="708289" y="1202864"/>
                  </a:lnTo>
                  <a:lnTo>
                    <a:pt x="661355" y="1208235"/>
                  </a:lnTo>
                  <a:lnTo>
                    <a:pt x="613409"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8"/>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bject 115"/>
          <p:cNvSpPr txBox="1"/>
          <p:nvPr/>
        </p:nvSpPr>
        <p:spPr>
          <a:xfrm>
            <a:off x="7335773" y="3211195"/>
            <a:ext cx="780034" cy="19749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116" name="object 116"/>
          <p:cNvSpPr txBox="1"/>
          <p:nvPr/>
        </p:nvSpPr>
        <p:spPr>
          <a:xfrm>
            <a:off x="7163750" y="3393249"/>
            <a:ext cx="1158177" cy="297582"/>
          </a:xfrm>
          <a:prstGeom prst="rect">
            <a:avLst/>
          </a:prstGeom>
        </p:spPr>
        <p:txBody>
          <a:bodyPr vert="horz" wrap="square" lIns="0" tIns="13335" rIns="0" bIns="0" rtlCol="0">
            <a:spAutoFit/>
          </a:bodyPr>
          <a:lstStyle/>
          <a:p>
            <a:pPr marL="12700" marR="0" lvl="0" indent="0" algn="ctr" defTabSz="914400" rtl="0" eaLnBrk="1" fontAlgn="auto" latinLnBrk="0" hangingPunct="1">
              <a:lnSpc>
                <a:spcPts val="1075"/>
              </a:lnSpc>
              <a:spcBef>
                <a:spcPts val="105"/>
              </a:spcBef>
              <a:spcAft>
                <a:spcPts val="0"/>
              </a:spcAft>
              <a:buClrTx/>
              <a:buSzTx/>
              <a:buFontTx/>
              <a:buNone/>
              <a:tabLst/>
              <a:defRPr/>
            </a:pPr>
            <a:r>
              <a:rPr kumimoji="0" sz="1100" b="0" i="0" u="none" strike="noStrike" kern="1200" cap="none" spc="-5" normalizeH="0" baseline="0" noProof="0" dirty="0">
                <a:ln>
                  <a:noFill/>
                </a:ln>
                <a:solidFill>
                  <a:schemeClr val="bg1"/>
                </a:solidFill>
                <a:effectLst/>
                <a:uLnTx/>
                <a:uFillTx/>
                <a:latin typeface="Carlito"/>
                <a:ea typeface="+mn-ea"/>
                <a:cs typeface="Carlito"/>
              </a:rPr>
              <a:t>Business </a:t>
            </a:r>
            <a:r>
              <a:rPr kumimoji="0" sz="1100" b="0" i="0" u="none" strike="noStrike" kern="1200" cap="none" spc="0" normalizeH="0" baseline="0" noProof="0" dirty="0">
                <a:ln>
                  <a:noFill/>
                </a:ln>
                <a:solidFill>
                  <a:schemeClr val="bg1"/>
                </a:solidFill>
                <a:effectLst/>
                <a:uLnTx/>
                <a:uFillTx/>
                <a:latin typeface="Carlito"/>
                <a:ea typeface="+mn-ea"/>
                <a:cs typeface="Carlito"/>
              </a:rPr>
              <a:t>Process</a:t>
            </a:r>
            <a:r>
              <a:rPr kumimoji="0" sz="1100" b="0" i="0" u="none" strike="noStrike" kern="1200" cap="none" spc="-90" normalizeH="0" baseline="0" noProof="0" dirty="0">
                <a:ln>
                  <a:noFill/>
                </a:ln>
                <a:solidFill>
                  <a:schemeClr val="bg1"/>
                </a:solidFill>
                <a:effectLst/>
                <a:uLnTx/>
                <a:uFillTx/>
                <a:latin typeface="Carlito"/>
                <a:ea typeface="+mn-ea"/>
                <a:cs typeface="Carlito"/>
              </a:rPr>
              <a:t> </a:t>
            </a:r>
            <a:r>
              <a:rPr kumimoji="0" sz="1100" b="0" i="0" u="none" strike="noStrike" kern="1200" cap="none" spc="-5" normalizeH="0" baseline="0" noProof="0" dirty="0">
                <a:ln>
                  <a:noFill/>
                </a:ln>
                <a:solidFill>
                  <a:schemeClr val="bg1"/>
                </a:solidFill>
                <a:effectLst/>
                <a:uLnTx/>
                <a:uFillTx/>
                <a:latin typeface="Carlito"/>
                <a:ea typeface="+mn-ea"/>
                <a:cs typeface="Carlito"/>
              </a:rPr>
              <a:t>Flows</a:t>
            </a:r>
            <a:endParaRPr kumimoji="0" sz="1100" b="0" i="0" u="none" strike="noStrike" kern="1200" cap="none" spc="0" normalizeH="0" baseline="0" noProof="0" dirty="0">
              <a:ln>
                <a:noFill/>
              </a:ln>
              <a:solidFill>
                <a:schemeClr val="bg1"/>
              </a:solidFill>
              <a:effectLst/>
              <a:uLnTx/>
              <a:uFillTx/>
              <a:latin typeface="Carlito"/>
              <a:ea typeface="+mn-ea"/>
              <a:cs typeface="Carlito"/>
            </a:endParaRPr>
          </a:p>
        </p:txBody>
      </p:sp>
      <p:sp>
        <p:nvSpPr>
          <p:cNvPr id="118" name="Rectangle 117">
            <a:extLst>
              <a:ext uri="{FF2B5EF4-FFF2-40B4-BE49-F238E27FC236}">
                <a16:creationId xmlns:a16="http://schemas.microsoft.com/office/drawing/2014/main" id="{AB1561FE-EDC7-4A0C-9425-A9F3B5B054C7}"/>
              </a:ext>
            </a:extLst>
          </p:cNvPr>
          <p:cNvSpPr/>
          <p:nvPr/>
        </p:nvSpPr>
        <p:spPr>
          <a:xfrm>
            <a:off x="5210616" y="3281109"/>
            <a:ext cx="538609" cy="276999"/>
          </a:xfrm>
          <a:prstGeom prst="rect">
            <a:avLst/>
          </a:prstGeom>
        </p:spPr>
        <p:txBody>
          <a:bodyPr wrap="none">
            <a:spAutoFit/>
          </a:bodyPr>
          <a:lstStyle/>
          <a:p>
            <a:r>
              <a:rPr lang="en-GB" sz="1200" spc="-5" dirty="0">
                <a:solidFill>
                  <a:schemeClr val="bg1"/>
                </a:solidFill>
                <a:latin typeface="Carlito"/>
                <a:cs typeface="Carlito"/>
              </a:rPr>
              <a:t>Flows</a:t>
            </a:r>
            <a:endParaRPr lang="en-GB" sz="1200" dirty="0"/>
          </a:p>
        </p:txBody>
      </p:sp>
      <p:sp>
        <p:nvSpPr>
          <p:cNvPr id="119" name="Rectangle 118">
            <a:extLst>
              <a:ext uri="{FF2B5EF4-FFF2-40B4-BE49-F238E27FC236}">
                <a16:creationId xmlns:a16="http://schemas.microsoft.com/office/drawing/2014/main" id="{5829899A-170B-421D-BECB-7ACDD694885C}"/>
              </a:ext>
            </a:extLst>
          </p:cNvPr>
          <p:cNvSpPr/>
          <p:nvPr/>
        </p:nvSpPr>
        <p:spPr>
          <a:xfrm>
            <a:off x="2875771" y="3300704"/>
            <a:ext cx="802022" cy="276999"/>
          </a:xfrm>
          <a:prstGeom prst="rect">
            <a:avLst/>
          </a:prstGeom>
        </p:spPr>
        <p:txBody>
          <a:bodyPr wrap="square">
            <a:spAutoFit/>
          </a:bodyPr>
          <a:lstStyle/>
          <a:p>
            <a:pPr algn="ctr"/>
            <a:r>
              <a:rPr lang="en-GB" sz="1200" spc="-5" dirty="0">
                <a:solidFill>
                  <a:schemeClr val="bg1"/>
                </a:solidFill>
                <a:latin typeface="Carlito"/>
                <a:cs typeface="Carlito"/>
              </a:rPr>
              <a:t>Flows</a:t>
            </a:r>
            <a:endParaRPr lang="en-GB" sz="1200" dirty="0"/>
          </a:p>
        </p:txBody>
      </p:sp>
      <p:sp>
        <p:nvSpPr>
          <p:cNvPr id="120" name="Rectangle 119">
            <a:extLst>
              <a:ext uri="{FF2B5EF4-FFF2-40B4-BE49-F238E27FC236}">
                <a16:creationId xmlns:a16="http://schemas.microsoft.com/office/drawing/2014/main" id="{5EC89005-93CB-47CE-B84B-DE480BC0620A}"/>
              </a:ext>
            </a:extLst>
          </p:cNvPr>
          <p:cNvSpPr/>
          <p:nvPr/>
        </p:nvSpPr>
        <p:spPr>
          <a:xfrm>
            <a:off x="2899028" y="3471665"/>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1" name="Rectangle 120">
            <a:extLst>
              <a:ext uri="{FF2B5EF4-FFF2-40B4-BE49-F238E27FC236}">
                <a16:creationId xmlns:a16="http://schemas.microsoft.com/office/drawing/2014/main" id="{CDB709DF-1FA7-44E2-A34B-F29CBECFC218}"/>
              </a:ext>
            </a:extLst>
          </p:cNvPr>
          <p:cNvSpPr/>
          <p:nvPr/>
        </p:nvSpPr>
        <p:spPr>
          <a:xfrm>
            <a:off x="1260331" y="3288381"/>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2" name="Rectangle 121">
            <a:extLst>
              <a:ext uri="{FF2B5EF4-FFF2-40B4-BE49-F238E27FC236}">
                <a16:creationId xmlns:a16="http://schemas.microsoft.com/office/drawing/2014/main" id="{E033F222-8AA6-488A-AFBD-96F2E80E3B95}"/>
              </a:ext>
            </a:extLst>
          </p:cNvPr>
          <p:cNvSpPr/>
          <p:nvPr/>
        </p:nvSpPr>
        <p:spPr>
          <a:xfrm>
            <a:off x="5039901" y="3477873"/>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3" name="Rectangle 122">
            <a:extLst>
              <a:ext uri="{FF2B5EF4-FFF2-40B4-BE49-F238E27FC236}">
                <a16:creationId xmlns:a16="http://schemas.microsoft.com/office/drawing/2014/main" id="{72B62FDE-40BB-4B3A-822C-7371403F3194}"/>
              </a:ext>
            </a:extLst>
          </p:cNvPr>
          <p:cNvSpPr/>
          <p:nvPr/>
        </p:nvSpPr>
        <p:spPr>
          <a:xfrm>
            <a:off x="7335609" y="3614408"/>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EC690E00-6A14-4FBB-93AB-557F0885D8D4}"/>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5A484B82-FF4B-4BD2-B544-D965B740EC56}"/>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74488BDB-E368-4C62-9308-E563062EADB3}"/>
                </a:ext>
              </a:extLst>
            </p:cNvPr>
            <p:cNvSpPr txBox="1"/>
            <p:nvPr/>
          </p:nvSpPr>
          <p:spPr>
            <a:xfrm>
              <a:off x="4219" y="30101"/>
              <a:ext cx="2537287" cy="720000"/>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C6C1F5C6-19C0-409D-805C-0C6309004AE0}"/>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A7E3DA72-9B5E-42DB-82F2-DF8E9D56D901}"/>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A2B604EC-6D73-4DA6-8023-EE4C967367DC}"/>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161E705C-D9A4-4FD1-ADC7-249975B403CD}"/>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A5529041-4470-48C5-9039-5CF2A450C725}"/>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3A6516CD-AA85-47A6-883D-5009ADB083D4}"/>
                </a:ext>
              </a:extLst>
            </p:cNvPr>
            <p:cNvSpPr txBox="1"/>
            <p:nvPr/>
          </p:nvSpPr>
          <p:spPr>
            <a:xfrm>
              <a:off x="2896726"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231C3690-9D1D-434C-A62C-913590B1CC2E}"/>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8EDD1656-7001-47D1-8755-1FDB3315353D}"/>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B4EC774C-3071-4AE2-9253-FD07E02BEB42}"/>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defTabSz="488950">
                <a:lnSpc>
                  <a:spcPct val="150000"/>
                </a:lnSpc>
                <a:spcBef>
                  <a:spcPct val="0"/>
                </a:spcBef>
                <a:spcAft>
                  <a:spcPct val="15000"/>
                </a:spcAft>
                <a:buFont typeface="Wingdings" panose="05000000000000000000" pitchFamily="2" charset="2"/>
                <a:buChar char="ü"/>
              </a:pPr>
              <a:r>
                <a:rPr lang="en-US" sz="1100" dirty="0">
                  <a:solidFill>
                    <a:prstClr val="black">
                      <a:hueOff val="0"/>
                      <a:satOff val="0"/>
                      <a:lumOff val="0"/>
                      <a:alphaOff val="0"/>
                    </a:prstClr>
                  </a:solidFill>
                </a:rPr>
                <a:t>Building </a:t>
              </a:r>
              <a:r>
                <a:rPr lang="en-US" sz="1100" kern="1200" dirty="0">
                  <a:solidFill>
                    <a:prstClr val="black">
                      <a:hueOff val="0"/>
                      <a:satOff val="0"/>
                      <a:lumOff val="0"/>
                      <a:alphaOff val="0"/>
                    </a:prstClr>
                  </a:solidFill>
                  <a:latin typeface="Calibri" panose="020F0502020204030204"/>
                  <a:ea typeface="+mn-ea"/>
                  <a:cs typeface="+mn-cs"/>
                </a:rPr>
                <a:t>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3406F181-FC1C-4E61-8266-991A129A90F9}"/>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792CB602-8D34-408D-8BBD-5B526B925820}"/>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F1FC6CB8-3475-4A16-B3C5-E55929106D0A}"/>
                </a:ext>
              </a:extLst>
            </p:cNvPr>
            <p:cNvSpPr txBox="1"/>
            <p:nvPr/>
          </p:nvSpPr>
          <p:spPr>
            <a:xfrm>
              <a:off x="5789234"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9EFD08F9-9727-4B07-9E88-F3A2388FE7CE}"/>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8552AA06-803A-4BEF-BE99-17DDE64DC711}"/>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84689FC6-56C4-4D5F-A19B-E74AD4F8B6C0}"/>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Recurrence Workflow Scenario</a:t>
              </a:r>
            </a:p>
            <a:p>
              <a:pPr marL="57150" lvl="1" indent="-57150" defTabSz="488950">
                <a:lnSpc>
                  <a:spcPct val="150000"/>
                </a:lnSpc>
                <a:spcBef>
                  <a:spcPct val="0"/>
                </a:spcBef>
                <a:spcAft>
                  <a:spcPct val="15000"/>
                </a:spcAft>
                <a:buFont typeface="Wingdings" panose="05000000000000000000" pitchFamily="2" charset="2"/>
                <a:buChar char="ü"/>
              </a:pPr>
              <a:r>
                <a:rPr lang="en-US" sz="1100" dirty="0"/>
                <a:t>Errorless workflows Scenario</a:t>
              </a:r>
              <a:endParaRPr lang="en-GB" sz="1100" kern="12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Build and Implement Custom Connector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FBBD0297-44B6-4D2A-BD4C-B6FA2A71B0C2}"/>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BD949F37-BA08-426E-AB90-B860A6A2F280}"/>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0219176B-7821-4A9D-865B-2AA73D242CCD}"/>
                </a:ext>
              </a:extLst>
            </p:cNvPr>
            <p:cNvSpPr txBox="1"/>
            <p:nvPr/>
          </p:nvSpPr>
          <p:spPr>
            <a:xfrm>
              <a:off x="8681741"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4FC14EDD-4668-473F-8363-272793C6B06F}"/>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BE748FB5-D72A-4843-B9A1-E5517AABCB93}"/>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49B52EF4-BB88-4EC9-82CC-2283B40E6F57}"/>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UI Flows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Import</a:t>
              </a:r>
              <a:r>
                <a:rPr lang="en-GB" sz="1100" kern="1200" dirty="0"/>
                <a: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328131"/>
            <a:ext cx="6768085" cy="206275"/>
          </a:xfrm>
        </p:spPr>
        <p:txBody>
          <a:bodyPr/>
          <a:lstStyle/>
          <a:p>
            <a:pPr marL="454659" marR="537210" indent="2540">
              <a:lnSpc>
                <a:spcPts val="1320"/>
              </a:lnSpc>
            </a:pPr>
            <a:r>
              <a:rPr lang="en-GB" sz="2400" b="1" spc="-5" dirty="0">
                <a:solidFill>
                  <a:schemeClr val="bg1">
                    <a:lumMod val="50000"/>
                  </a:schemeClr>
                </a:solidFill>
                <a:latin typeface="Carlito"/>
                <a:cs typeface="Carlito"/>
              </a:rPr>
              <a:t>SECURING</a:t>
            </a:r>
            <a:r>
              <a:rPr lang="en-GB" sz="2400" b="1" spc="-75" dirty="0">
                <a:solidFill>
                  <a:schemeClr val="bg1">
                    <a:lumMod val="50000"/>
                  </a:schemeClr>
                </a:solidFill>
                <a:latin typeface="Carlito"/>
                <a:cs typeface="Carlito"/>
              </a:rPr>
              <a:t> </a:t>
            </a:r>
            <a:r>
              <a:rPr lang="en-GB" sz="2400" b="1" spc="-15" dirty="0">
                <a:solidFill>
                  <a:schemeClr val="bg1">
                    <a:lumMod val="50000"/>
                  </a:schemeClr>
                </a:solidFill>
                <a:latin typeface="Carlito"/>
                <a:cs typeface="Carlito"/>
              </a:rPr>
              <a:t>YOUR  </a:t>
            </a:r>
            <a:r>
              <a:rPr lang="en-GB" sz="2400" b="1" dirty="0">
                <a:solidFill>
                  <a:schemeClr val="bg1">
                    <a:lumMod val="50000"/>
                  </a:schemeClr>
                </a:solidFill>
                <a:latin typeface="Carlito"/>
                <a:cs typeface="Carlito"/>
              </a:rPr>
              <a:t>EN</a:t>
            </a:r>
            <a:r>
              <a:rPr lang="en-GB" sz="2400" b="1" spc="-5" dirty="0">
                <a:solidFill>
                  <a:schemeClr val="bg1">
                    <a:lumMod val="50000"/>
                  </a:schemeClr>
                </a:solidFill>
                <a:latin typeface="Carlito"/>
                <a:cs typeface="Carlito"/>
              </a:rPr>
              <a:t>VI</a:t>
            </a:r>
            <a:r>
              <a:rPr lang="en-GB" sz="2400" b="1" spc="-15" dirty="0">
                <a:solidFill>
                  <a:schemeClr val="bg1">
                    <a:lumMod val="50000"/>
                  </a:schemeClr>
                </a:solidFill>
                <a:latin typeface="Carlito"/>
                <a:cs typeface="Carlito"/>
              </a:rPr>
              <a:t>R</a:t>
            </a:r>
            <a:r>
              <a:rPr lang="en-GB" sz="2400" b="1" dirty="0">
                <a:solidFill>
                  <a:schemeClr val="bg1">
                    <a:lumMod val="50000"/>
                  </a:schemeClr>
                </a:solidFill>
                <a:latin typeface="Carlito"/>
                <a:cs typeface="Carlito"/>
              </a:rPr>
              <a:t>ON</a:t>
            </a:r>
            <a:r>
              <a:rPr lang="en-GB" sz="2400" b="1" spc="-5" dirty="0">
                <a:solidFill>
                  <a:schemeClr val="bg1">
                    <a:lumMod val="50000"/>
                  </a:schemeClr>
                </a:solidFill>
                <a:latin typeface="Carlito"/>
                <a:cs typeface="Carlito"/>
              </a:rPr>
              <a:t>M</a:t>
            </a:r>
            <a:r>
              <a:rPr lang="en-GB" sz="2400" b="1" dirty="0">
                <a:solidFill>
                  <a:schemeClr val="bg1">
                    <a:lumMod val="50000"/>
                  </a:schemeClr>
                </a:solidFill>
                <a:latin typeface="Carlito"/>
                <a:cs typeface="Carlito"/>
              </a:rPr>
              <a:t>ENTS</a:t>
            </a:r>
            <a:endParaRPr lang="en-GB" sz="2400" dirty="0">
              <a:solidFill>
                <a:schemeClr val="bg1">
                  <a:lumMod val="50000"/>
                </a:schemeClr>
              </a:solidFill>
              <a:latin typeface="Carlito"/>
              <a:cs typeface="Carlito"/>
            </a:endParaRPr>
          </a:p>
        </p:txBody>
      </p:sp>
    </p:spTree>
    <p:extLst>
      <p:ext uri="{BB962C8B-B14F-4D97-AF65-F5344CB8AC3E}">
        <p14:creationId xmlns:p14="http://schemas.microsoft.com/office/powerpoint/2010/main" val="20697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lstStyle/>
          <a:p>
            <a:r>
              <a:rPr lang="en-US" sz="3600" spc="-50" dirty="0">
                <a:solidFill>
                  <a:srgbClr val="418AB3"/>
                </a:solidFill>
                <a:ea typeface="+mj-ea"/>
                <a:cs typeface="+mj-cs"/>
              </a:rPr>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298828" y="2409012"/>
              <a:ext cx="105981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141796" y="1153845"/>
            <a:ext cx="906704"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5470020" y="2372786"/>
            <a:ext cx="1578480"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4430578" y="3191469"/>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4430578" y="4237123"/>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4451795" y="5442531"/>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1"/>
            <a:ext cx="4866731" cy="1477328"/>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5. Cross-tenant inbound &amp; outbound restrictions to the </a:t>
            </a:r>
            <a:r>
              <a:rPr lang="fr-FR" sz="2400" dirty="0">
                <a:gradFill>
                  <a:gsLst>
                    <a:gs pos="0">
                      <a:prstClr val="black"/>
                    </a:gs>
                    <a:gs pos="86000">
                      <a:prstClr val="black"/>
                    </a:gs>
                  </a:gsLst>
                  <a:lin ang="5400000" scaled="0"/>
                </a:gradFill>
                <a:latin typeface="Segoe UI Light"/>
              </a:rPr>
              <a:t>300+ connectors to cloud services, content services, </a:t>
            </a:r>
            <a:r>
              <a:rPr lang="fr-FR" sz="2400" dirty="0" err="1">
                <a:gradFill>
                  <a:gsLst>
                    <a:gs pos="0">
                      <a:prstClr val="black"/>
                    </a:gs>
                    <a:gs pos="86000">
                      <a:prstClr val="black"/>
                    </a:gs>
                  </a:gsLst>
                  <a:lin ang="5400000" scaled="0"/>
                </a:gradFill>
                <a:latin typeface="Segoe UI Light"/>
              </a:rPr>
              <a:t>DBs</a:t>
            </a:r>
            <a:r>
              <a:rPr lang="fr-FR" sz="2400" dirty="0">
                <a:gradFill>
                  <a:gsLst>
                    <a:gs pos="0">
                      <a:prstClr val="black"/>
                    </a:gs>
                    <a:gs pos="86000">
                      <a:prstClr val="black"/>
                    </a:gs>
                  </a:gsLst>
                  <a:lin ang="5400000" scaled="0"/>
                </a:gradFill>
                <a:latin typeface="Segoe UI Light"/>
              </a:rPr>
              <a:t>, APIs, etc.</a:t>
            </a:r>
          </a:p>
        </p:txBody>
      </p:sp>
    </p:spTree>
    <p:extLst>
      <p:ext uri="{BB962C8B-B14F-4D97-AF65-F5344CB8AC3E}">
        <p14:creationId xmlns:p14="http://schemas.microsoft.com/office/powerpoint/2010/main" val="4289524203"/>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lstStyle/>
          <a:p>
            <a:r>
              <a:rPr lang="en-US" sz="3600" spc="-50" dirty="0">
                <a:solidFill>
                  <a:srgbClr val="418AB3"/>
                </a:solidFill>
                <a:ea typeface="+mj-ea"/>
                <a:cs typeface="+mj-cs"/>
              </a:rPr>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08016" y="2409567"/>
              <a:ext cx="1159345"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299200" y="3334347"/>
            <a:ext cx="696331" cy="738664"/>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0"/>
            <a:ext cx="4866731" cy="738664"/>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7145302" y="1149341"/>
            <a:ext cx="4773649" cy="5480057"/>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9120">
              <a:lnSpc>
                <a:spcPct val="90000"/>
              </a:lnSpc>
              <a:spcAft>
                <a:spcPts val="444"/>
              </a:spcAft>
              <a:defRPr/>
            </a:pPr>
            <a:endParaRPr lang="en-US" sz="3200" u="sng" dirty="0">
              <a:solidFill>
                <a:prstClr val="white"/>
              </a:solidFill>
              <a:latin typeface="Segoe UI Light"/>
            </a:endParaRPr>
          </a:p>
          <a:p>
            <a:pPr algn="ctr" defTabSz="1219120">
              <a:lnSpc>
                <a:spcPct val="90000"/>
              </a:lnSpc>
              <a:spcAft>
                <a:spcPts val="444"/>
              </a:spcAft>
              <a:defRPr/>
            </a:pPr>
            <a:r>
              <a:rPr lang="en-US" sz="3200" u="sng" dirty="0">
                <a:solidFill>
                  <a:prstClr val="white"/>
                </a:solidFill>
                <a:latin typeface="Segoe UI Light"/>
              </a:rPr>
              <a:t>Secure your data at rest</a:t>
            </a:r>
          </a:p>
          <a:p>
            <a:pPr marL="380990" indent="-380990"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There is no such thing as security through obscurity</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Power Apps and Power Automate do not provide users with access to any data assets that they don’t already have access to. </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Users should only have access to data that they really require access to. </a:t>
            </a:r>
          </a:p>
          <a:p>
            <a:pPr defTabSz="1219170"/>
            <a:endParaRPr lang="en-US" sz="2400" dirty="0">
              <a:solidFill>
                <a:prstClr val="white"/>
              </a:solidFill>
              <a:latin typeface="Segoe UI Light"/>
            </a:endParaRPr>
          </a:p>
        </p:txBody>
      </p:sp>
    </p:spTree>
    <p:extLst>
      <p:ext uri="{BB962C8B-B14F-4D97-AF65-F5344CB8AC3E}">
        <p14:creationId xmlns:p14="http://schemas.microsoft.com/office/powerpoint/2010/main" val="2162789239"/>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493906" y="228603"/>
            <a:ext cx="11295781" cy="498598"/>
          </a:xfrm>
        </p:spPr>
        <p:txBody>
          <a:bodyPr/>
          <a:lstStyle/>
          <a:p>
            <a:r>
              <a:rPr lang="en-US" sz="3600" spc="-50" dirty="0">
                <a:solidFill>
                  <a:srgbClr val="418AB3"/>
                </a:solidFill>
                <a:ea typeface="+mj-ea"/>
                <a:cs typeface="+mj-cs"/>
              </a:rPr>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496948" y="1796819"/>
            <a:ext cx="5491005" cy="3956083"/>
          </a:xfrm>
        </p:spPr>
        <p:txBody>
          <a:bodyPr/>
          <a:lstStyle/>
          <a:p>
            <a:r>
              <a:rPr lang="en-US" sz="3200"/>
              <a:t>Azure AD Premium required</a:t>
            </a:r>
          </a:p>
          <a:p>
            <a:r>
              <a:rPr lang="en-US" sz="32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9959" y="1936021"/>
            <a:ext cx="5795444" cy="3816752"/>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8017" y="258583"/>
            <a:ext cx="11678623" cy="498598"/>
          </a:xfrm>
        </p:spPr>
        <p:txBody>
          <a:bodyPr/>
          <a:lstStyle/>
          <a:p>
            <a:r>
              <a:rPr lang="en-US" sz="3600" spc="-50" dirty="0">
                <a:solidFill>
                  <a:srgbClr val="418AB3"/>
                </a:solidFill>
                <a:ea typeface="+mj-ea"/>
                <a:cs typeface="+mj-cs"/>
              </a:rPr>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249499" y="1296050"/>
            <a:ext cx="1600200" cy="178427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448823" y="1765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448823" y="2146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448823" y="2527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54756" y="1216825"/>
            <a:ext cx="4648200" cy="203693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335361" y="1220755"/>
            <a:ext cx="1497846"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870877" y="1305389"/>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2307262" y="1243960"/>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Environment Roles </a:t>
            </a:r>
            <a:r>
              <a:rPr lang="en-US" sz="1400">
                <a:gradFill>
                  <a:gsLst>
                    <a:gs pos="2917">
                      <a:prstClr val="black"/>
                    </a:gs>
                    <a:gs pos="30000">
                      <a:prstClr val="black"/>
                    </a:gs>
                  </a:gsLst>
                  <a:lin ang="5400000" scaled="0"/>
                </a:gradFill>
                <a:latin typeface="Segoe UI Light"/>
              </a:rPr>
              <a:t>(Maker/Admin)</a:t>
            </a:r>
            <a:endParaRPr lang="en-US">
              <a:gradFill>
                <a:gsLst>
                  <a:gs pos="2917">
                    <a:prstClr val="black"/>
                  </a:gs>
                  <a:gs pos="30000">
                    <a:prstClr val="black"/>
                  </a:gs>
                </a:gsLst>
                <a:lin ang="5400000" scaled="0"/>
              </a:gradFill>
              <a:latin typeface="Segoe UI Light"/>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892421" y="2097253"/>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2328808" y="2035824"/>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602556" y="1765815"/>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260719" y="3601857"/>
            <a:ext cx="1600200" cy="2459449"/>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652113" y="5693221"/>
            <a:ext cx="811440" cy="369075"/>
          </a:xfrm>
          <a:prstGeom prst="rect">
            <a:avLst/>
          </a:prstGeom>
          <a:noFill/>
        </p:spPr>
        <p:txBody>
          <a:bodyPr wrap="none" rtlCol="0">
            <a:spAutoFit/>
          </a:bodyPr>
          <a:lstStyle/>
          <a:p>
            <a:pPr algn="ctr" defTabSz="587275">
              <a:defRPr/>
            </a:pPr>
            <a:r>
              <a:rPr lang="en-US" sz="899">
                <a:solidFill>
                  <a:prstClr val="white"/>
                </a:solidFill>
                <a:latin typeface="Segoe UI" panose="020B0502040204020203" pitchFamily="34" charset="0"/>
                <a:cs typeface="Segoe UI" panose="020B0502040204020203" pitchFamily="34" charset="0"/>
              </a:rPr>
              <a:t>Common </a:t>
            </a:r>
            <a:br>
              <a:rPr lang="en-US" sz="899">
                <a:solidFill>
                  <a:prstClr val="white"/>
                </a:solidFill>
                <a:latin typeface="Segoe UI" panose="020B0502040204020203" pitchFamily="34" charset="0"/>
                <a:cs typeface="Segoe UI" panose="020B0502040204020203" pitchFamily="34" charset="0"/>
              </a:rPr>
            </a:br>
            <a:r>
              <a:rPr lang="en-US" sz="899">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460043" y="4071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460043" y="4452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460043" y="4833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65976" y="3522633"/>
            <a:ext cx="4648200" cy="2629300"/>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346580" y="3526563"/>
            <a:ext cx="1486625"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2318482" y="3549767"/>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strike="sngStrike">
                <a:gradFill>
                  <a:gsLst>
                    <a:gs pos="2917">
                      <a:prstClr val="black"/>
                    </a:gs>
                    <a:gs pos="30000">
                      <a:prstClr val="black"/>
                    </a:gs>
                  </a:gsLst>
                  <a:lin ang="5400000" scaled="0"/>
                </a:gradFill>
                <a:latin typeface="Segoe UI Light"/>
              </a:rPr>
              <a:t>Environment Roles </a:t>
            </a:r>
            <a:r>
              <a:rPr lang="en-US" sz="1400" strike="sngStrike">
                <a:gradFill>
                  <a:gsLst>
                    <a:gs pos="2917">
                      <a:prstClr val="black"/>
                    </a:gs>
                    <a:gs pos="30000">
                      <a:prstClr val="black"/>
                    </a:gs>
                  </a:gsLst>
                  <a:lin ang="5400000" scaled="0"/>
                </a:gradFill>
                <a:latin typeface="Segoe UI Light"/>
              </a:rPr>
              <a:t>(Maker/Admin)</a:t>
            </a:r>
            <a:endParaRPr lang="en-US" strike="sngStrike">
              <a:gradFill>
                <a:gsLst>
                  <a:gs pos="2917">
                    <a:prstClr val="black"/>
                  </a:gs>
                  <a:gs pos="30000">
                    <a:prstClr val="black"/>
                  </a:gs>
                </a:gsLst>
                <a:lin ang="5400000" scaled="0"/>
              </a:gradFill>
              <a:latin typeface="Segoe UI Light"/>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903641" y="4403060"/>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2340028" y="4341631"/>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912179" y="5222761"/>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2348564" y="5161333"/>
            <a:ext cx="2641749" cy="815608"/>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 &amp; CDS Roles</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(Maker/Admin/Customizer…)</a:t>
            </a:r>
            <a:endParaRPr lang="en-US" sz="2800">
              <a:gradFill>
                <a:gsLst>
                  <a:gs pos="2917">
                    <a:prstClr val="black"/>
                  </a:gs>
                  <a:gs pos="30000">
                    <a:prstClr val="black"/>
                  </a:gs>
                </a:gsLst>
                <a:lin ang="5400000" scaled="0"/>
              </a:gradFill>
              <a:latin typeface="Segoe UI Light"/>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613776" y="4071621"/>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5119339" y="1012912"/>
            <a:ext cx="6929651" cy="56138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4792" indent="-304792" defTabSz="1243625">
              <a:buFont typeface="Wingdings" panose="05000000000000000000" pitchFamily="2" charset="2"/>
              <a:buChar char="§"/>
            </a:pPr>
            <a:r>
              <a:rPr lang="en-US" sz="3200" dirty="0">
                <a:solidFill>
                  <a:prstClr val="black"/>
                </a:solidFill>
              </a:rPr>
              <a:t>Access is controlled at three levels</a:t>
            </a:r>
          </a:p>
          <a:p>
            <a:pPr marL="609585" lvl="1" indent="-304792" defTabSz="1243625">
              <a:buFont typeface="Wingdings" panose="05000000000000000000" pitchFamily="2" charset="2"/>
              <a:buChar char="§"/>
            </a:pPr>
            <a:r>
              <a:rPr lang="en-US" sz="2400" dirty="0">
                <a:solidFill>
                  <a:prstClr val="black"/>
                </a:solidFill>
                <a:latin typeface="Segoe UI Light"/>
              </a:rPr>
              <a:t>Environment roles</a:t>
            </a:r>
          </a:p>
          <a:p>
            <a:pPr marL="609585" lvl="1" indent="-304792" defTabSz="1243625">
              <a:buFont typeface="Wingdings" panose="05000000000000000000" pitchFamily="2" charset="2"/>
              <a:buChar char="§"/>
            </a:pPr>
            <a:r>
              <a:rPr lang="en-US" sz="2400" dirty="0">
                <a:solidFill>
                  <a:prstClr val="black"/>
                </a:solidFill>
                <a:latin typeface="Segoe UI Light"/>
              </a:rPr>
              <a:t>Resource permissions for apps/flows/custom connectors/etc.</a:t>
            </a:r>
          </a:p>
          <a:p>
            <a:pPr marL="609585" lvl="1" indent="-304792" defTabSz="1243625">
              <a:buFont typeface="Wingdings" panose="05000000000000000000" pitchFamily="2" charset="2"/>
              <a:buChar char="§"/>
            </a:pPr>
            <a:r>
              <a:rPr lang="en-US" sz="2400" dirty="0">
                <a:solidFill>
                  <a:prstClr val="black"/>
                </a:solidFill>
                <a:latin typeface="Segoe UI Light"/>
              </a:rPr>
              <a:t>CDS security roles (if a CDS database has been provisioned)</a:t>
            </a:r>
            <a:endParaRPr lang="en-US" sz="4267" dirty="0">
              <a:solidFill>
                <a:prstClr val="black"/>
              </a:solidFill>
              <a:latin typeface="Segoe UI Light"/>
            </a:endParaRPr>
          </a:p>
          <a:p>
            <a:pPr marL="304792" indent="-304792" defTabSz="1243625">
              <a:buFont typeface="Wingdings" panose="05000000000000000000" pitchFamily="2" charset="2"/>
              <a:buChar char="§"/>
            </a:pPr>
            <a:endParaRPr lang="en-US" sz="3200" dirty="0">
              <a:solidFill>
                <a:prstClr val="black"/>
              </a:solidFill>
            </a:endParaRPr>
          </a:p>
          <a:p>
            <a:pPr marL="304792" indent="-304792" defTabSz="1243625">
              <a:buFont typeface="Wingdings" panose="05000000000000000000" pitchFamily="2" charset="2"/>
              <a:buChar char="§"/>
            </a:pPr>
            <a:r>
              <a:rPr lang="en-US" sz="3200" dirty="0">
                <a:solidFill>
                  <a:prstClr val="black"/>
                </a:solidFill>
              </a:rPr>
              <a:t>Once a CDS database has been created, the CDS security roles take over for controlling security</a:t>
            </a: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41" y="5222761"/>
            <a:ext cx="500888" cy="500888"/>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a:xfrm>
            <a:off x="464213" y="309308"/>
            <a:ext cx="11296416" cy="498598"/>
          </a:xfrm>
        </p:spPr>
        <p:txBody>
          <a:bodyPr/>
          <a:lstStyle/>
          <a:p>
            <a:r>
              <a:rPr lang="en-US" sz="3600" spc="-50" dirty="0">
                <a:solidFill>
                  <a:srgbClr val="418AB3"/>
                </a:solidFill>
                <a:ea typeface="+mj-ea"/>
                <a:cs typeface="+mj-cs"/>
              </a:rPr>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584200" y="1435497"/>
            <a:ext cx="11176429" cy="3834896"/>
          </a:xfrm>
        </p:spPr>
        <p:txBody>
          <a:bodyPr/>
          <a:lstStyle/>
          <a:p>
            <a:r>
              <a:rPr lang="en-US" sz="2800" dirty="0">
                <a:latin typeface="Calibri" panose="020F0502020204030204" pitchFamily="34" charset="0"/>
                <a:cs typeface="Calibri" panose="020F0502020204030204" pitchFamily="34" charset="0"/>
              </a:rPr>
              <a:t>Users are associated with an environment either directly or the-just in-time via an Azure AD Group</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Access to apps, data and services is by association with one or more security roles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security role grants discrete privileges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623392" y="932723"/>
          <a:ext cx="11329259" cy="5696674"/>
        </p:xfrm>
        <a:graphic>
          <a:graphicData uri="http://schemas.openxmlformats.org/drawingml/2006/table">
            <a:tbl>
              <a:tblPr firstRow="1" firstCol="1" bandRow="1">
                <a:tableStyleId>{21E4AEA4-8DFA-4A89-87EB-49C32662AFE0}</a:tableStyleId>
              </a:tblPr>
              <a:tblGrid>
                <a:gridCol w="3577660">
                  <a:extLst>
                    <a:ext uri="{9D8B030D-6E8A-4147-A177-3AD203B41FA5}">
                      <a16:colId xmlns:a16="http://schemas.microsoft.com/office/drawing/2014/main" val="3696452284"/>
                    </a:ext>
                  </a:extLst>
                </a:gridCol>
                <a:gridCol w="7751599">
                  <a:extLst>
                    <a:ext uri="{9D8B030D-6E8A-4147-A177-3AD203B41FA5}">
                      <a16:colId xmlns:a16="http://schemas.microsoft.com/office/drawing/2014/main" val="4144515228"/>
                    </a:ext>
                  </a:extLst>
                </a:gridCol>
              </a:tblGrid>
              <a:tr h="302525">
                <a:tc>
                  <a:txBody>
                    <a:bodyPr/>
                    <a:lstStyle/>
                    <a:p>
                      <a:pPr marL="0" marR="0">
                        <a:lnSpc>
                          <a:spcPct val="107000"/>
                        </a:lnSpc>
                        <a:spcBef>
                          <a:spcPts val="0"/>
                        </a:spcBef>
                        <a:spcAft>
                          <a:spcPts val="0"/>
                        </a:spcAft>
                      </a:pPr>
                      <a:r>
                        <a:rPr lang="en-US" sz="1700">
                          <a:effectLst/>
                        </a:rPr>
                        <a:t>Role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tc>
                  <a:txBody>
                    <a:bodyPr/>
                    <a:lstStyle/>
                    <a:p>
                      <a:pPr marL="0" marR="0">
                        <a:lnSpc>
                          <a:spcPct val="107000"/>
                        </a:lnSpc>
                        <a:spcBef>
                          <a:spcPts val="0"/>
                        </a:spcBef>
                        <a:spcAft>
                          <a:spcPts val="0"/>
                        </a:spcAft>
                      </a:pPr>
                      <a:r>
                        <a:rPr lang="en-US" sz="1700">
                          <a:effectLst/>
                        </a:rPr>
                        <a:t>Description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extLst>
                  <a:ext uri="{0D108BD9-81ED-4DB2-BD59-A6C34878D82A}">
                    <a16:rowId xmlns:a16="http://schemas.microsoft.com/office/drawing/2014/main" val="2736300840"/>
                  </a:ext>
                </a:extLst>
              </a:tr>
              <a:tr h="1397460">
                <a:tc>
                  <a:txBody>
                    <a:bodyPr/>
                    <a:lstStyle/>
                    <a:p>
                      <a:pPr marL="0" marR="0">
                        <a:lnSpc>
                          <a:spcPct val="107000"/>
                        </a:lnSpc>
                        <a:spcBef>
                          <a:spcPts val="0"/>
                        </a:spcBef>
                        <a:spcAft>
                          <a:spcPts val="0"/>
                        </a:spcAft>
                      </a:pPr>
                      <a:r>
                        <a:rPr lang="en-US" sz="2100">
                          <a:effectLst/>
                        </a:rPr>
                        <a:t>Environment Admin / </a:t>
                      </a:r>
                      <a:br>
                        <a:rPr lang="en-US" sz="2100">
                          <a:effectLst/>
                        </a:rPr>
                      </a:br>
                      <a:r>
                        <a:rPr lang="en-US" sz="2100">
                          <a:effectLst/>
                        </a:rPr>
                        <a:t>System Administrator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7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700">
                          <a:effectLst/>
                        </a:rPr>
                        <a:t>Care should be taken in assigning this to the right people.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2203192859"/>
                  </a:ext>
                </a:extLst>
              </a:tr>
              <a:tr h="1051241">
                <a:tc>
                  <a:txBody>
                    <a:bodyPr/>
                    <a:lstStyle/>
                    <a:p>
                      <a:pPr marL="0" marR="0">
                        <a:lnSpc>
                          <a:spcPct val="107000"/>
                        </a:lnSpc>
                        <a:spcBef>
                          <a:spcPts val="0"/>
                        </a:spcBef>
                        <a:spcAft>
                          <a:spcPts val="0"/>
                        </a:spcAft>
                      </a:pPr>
                      <a:r>
                        <a:rPr lang="en-US" sz="2100">
                          <a:effectLst/>
                        </a:rPr>
                        <a:t>System Customizer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700">
                          <a:effectLst/>
                        </a:rPr>
                        <a:t>Role can be modified but it is not recommended to modify.</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1160493168"/>
                  </a:ext>
                </a:extLst>
              </a:tr>
              <a:tr h="1244716">
                <a:tc>
                  <a:txBody>
                    <a:bodyPr/>
                    <a:lstStyle/>
                    <a:p>
                      <a:pPr marL="0" marR="0">
                        <a:lnSpc>
                          <a:spcPct val="107000"/>
                        </a:lnSpc>
                        <a:spcBef>
                          <a:spcPts val="0"/>
                        </a:spcBef>
                        <a:spcAft>
                          <a:spcPts val="0"/>
                        </a:spcAft>
                      </a:pPr>
                      <a:r>
                        <a:rPr lang="en-US" sz="2100">
                          <a:effectLst/>
                        </a:rPr>
                        <a:t>Environment Maker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Role can be modified but it is not recommended to modify.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113837854"/>
                  </a:ext>
                </a:extLst>
              </a:tr>
              <a:tr h="1700732">
                <a:tc>
                  <a:txBody>
                    <a:bodyPr/>
                    <a:lstStyle/>
                    <a:p>
                      <a:pPr marL="0" marR="0">
                        <a:lnSpc>
                          <a:spcPct val="107000"/>
                        </a:lnSpc>
                        <a:spcBef>
                          <a:spcPts val="0"/>
                        </a:spcBef>
                        <a:spcAft>
                          <a:spcPts val="0"/>
                        </a:spcAft>
                      </a:pPr>
                      <a:r>
                        <a:rPr lang="en-US" sz="2100">
                          <a:effectLst/>
                        </a:rPr>
                        <a:t>Common Data Service User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Good role to copy to make a custom security role for users.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#5 Cross-tenant inbound &amp; outbound restrictions</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859" y="2141212"/>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8117189" y="3971247"/>
            <a:ext cx="2032000" cy="8128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1045113" y="1070003"/>
            <a:ext cx="3042500" cy="410433"/>
          </a:xfrm>
          <a:prstGeom prst="rect">
            <a:avLst/>
          </a:prstGeom>
          <a:noFill/>
        </p:spPr>
        <p:txBody>
          <a:bodyPr wrap="none" lIns="0" tIns="0" rIns="0" bIns="0" rtlCol="0">
            <a:spAutoFit/>
          </a:bodyPr>
          <a:lstStyle/>
          <a:p>
            <a:pPr defTabSz="1219170"/>
            <a:r>
              <a:rPr lang="en-US" sz="2667" i="1">
                <a:gradFill>
                  <a:gsLst>
                    <a:gs pos="0">
                      <a:prstClr val="black"/>
                    </a:gs>
                    <a:gs pos="86000">
                      <a:prstClr val="black"/>
                    </a:gs>
                  </a:gsLst>
                  <a:lin ang="5400000" scaled="0"/>
                </a:gradFill>
                <a:latin typeface="Segoe UI Light"/>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lstStyle/>
          <a:p>
            <a:r>
              <a:rPr lang="en-US" sz="3600" spc="-50" dirty="0">
                <a:solidFill>
                  <a:srgbClr val="418AB3"/>
                </a:solidFill>
                <a:ea typeface="+mj-ea"/>
                <a:cs typeface="+mj-cs"/>
              </a:rPr>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223606" y="1821949"/>
            <a:ext cx="3286091" cy="523220"/>
          </a:xfrm>
          <a:prstGeom prst="rect">
            <a:avLst/>
          </a:prstGeom>
          <a:noFill/>
        </p:spPr>
        <p:txBody>
          <a:bodyPr wrap="none" rtlCol="0">
            <a:spAutoFit/>
          </a:bodyPr>
          <a:lstStyle/>
          <a:p>
            <a:pPr algn="ctr" defTabSz="1219170"/>
            <a:r>
              <a:rPr lang="en-US" sz="1400">
                <a:solidFill>
                  <a:prstClr val="black"/>
                </a:solidFill>
                <a:latin typeface="Segoe UI Light"/>
              </a:rPr>
              <a:t>Contoso User is blocked from connecting</a:t>
            </a:r>
            <a:br>
              <a:rPr lang="en-US" sz="1400">
                <a:solidFill>
                  <a:prstClr val="black"/>
                </a:solidFill>
                <a:latin typeface="Segoe UI Light"/>
              </a:rPr>
            </a:br>
            <a:r>
              <a:rPr lang="en-US" sz="1400">
                <a:solidFill>
                  <a:prstClr val="black"/>
                </a:solidFill>
                <a:latin typeface="Segoe UI Light"/>
              </a:rPr>
              <a:t>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4703852" y="2159287"/>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3" name="Rectangle 2">
            <a:extLst>
              <a:ext uri="{FF2B5EF4-FFF2-40B4-BE49-F238E27FC236}">
                <a16:creationId xmlns:a16="http://schemas.microsoft.com/office/drawing/2014/main" id="{A16E07E3-E15A-4D88-8228-933B235901BC}"/>
              </a:ext>
            </a:extLst>
          </p:cNvPr>
          <p:cNvSpPr/>
          <p:nvPr/>
        </p:nvSpPr>
        <p:spPr>
          <a:xfrm>
            <a:off x="911299" y="1088422"/>
            <a:ext cx="10875606" cy="461665"/>
          </a:xfrm>
          <a:prstGeom prst="rect">
            <a:avLst/>
          </a:prstGeom>
        </p:spPr>
        <p:txBody>
          <a:bodyPr wrap="none">
            <a:spAutoFit/>
          </a:bodyPr>
          <a:lstStyle/>
          <a:p>
            <a:pPr defTabSz="1219170"/>
            <a:r>
              <a:rPr lang="en-US" sz="2400" dirty="0">
                <a:solidFill>
                  <a:prstClr val="black"/>
                </a:solidFill>
                <a:latin typeface="Segoe UI Light"/>
                <a:hlinkClick r:id="rId3"/>
              </a:rPr>
              <a:t>https://aka.ms/adtenantrestrictions</a:t>
            </a:r>
            <a:r>
              <a:rPr lang="en-US" sz="2400" dirty="0">
                <a:solidFill>
                  <a:prstClr val="black"/>
                </a:solidFill>
                <a:latin typeface="Segoe UI Light"/>
              </a:rPr>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519199" y="2288809"/>
            <a:ext cx="2032000" cy="8128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lstStyle/>
          <a:p>
            <a:r>
              <a:rPr lang="en-US" sz="3600" spc="-50" dirty="0">
                <a:solidFill>
                  <a:srgbClr val="418AB3"/>
                </a:solidFill>
                <a:ea typeface="+mj-ea"/>
                <a:cs typeface="+mj-cs"/>
              </a:rPr>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370139" y="4625088"/>
            <a:ext cx="2902911" cy="523220"/>
          </a:xfrm>
          <a:prstGeom prst="rect">
            <a:avLst/>
          </a:prstGeom>
          <a:noFill/>
        </p:spPr>
        <p:txBody>
          <a:bodyPr wrap="none" rtlCol="0">
            <a:spAutoFit/>
          </a:bodyPr>
          <a:lstStyle/>
          <a:p>
            <a:pPr algn="ctr" defTabSz="1219170"/>
            <a:r>
              <a:rPr lang="en-US" sz="1400">
                <a:solidFill>
                  <a:prstClr val="black"/>
                </a:solidFill>
                <a:latin typeface="Segoe UI Light"/>
              </a:rPr>
              <a:t>Fabrikam user is blocked connecting</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397" y="1993995"/>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4625316" y="3344359"/>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14" name="TextBox 13">
            <a:extLst>
              <a:ext uri="{FF2B5EF4-FFF2-40B4-BE49-F238E27FC236}">
                <a16:creationId xmlns:a16="http://schemas.microsoft.com/office/drawing/2014/main" id="{C37ACA63-8F97-45A8-834B-279DD1A3B298}"/>
              </a:ext>
            </a:extLst>
          </p:cNvPr>
          <p:cNvSpPr txBox="1"/>
          <p:nvPr/>
        </p:nvSpPr>
        <p:spPr>
          <a:xfrm>
            <a:off x="489080" y="1149978"/>
            <a:ext cx="11702921" cy="420564"/>
          </a:xfrm>
          <a:prstGeom prst="rect">
            <a:avLst/>
          </a:prstGeom>
          <a:noFill/>
        </p:spPr>
        <p:txBody>
          <a:bodyPr wrap="square" rtlCol="0">
            <a:spAutoFit/>
          </a:bodyPr>
          <a:lstStyle/>
          <a:p>
            <a:pPr defTabSz="1219170"/>
            <a:r>
              <a:rPr lang="en-US" sz="2133" b="1" dirty="0">
                <a:solidFill>
                  <a:prstClr val="black"/>
                </a:solidFill>
                <a:latin typeface="Segoe UI Light"/>
              </a:rPr>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Day4: Monitoring &amp; Administration of Power Automate</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 name="object 2">
            <a:extLst>
              <a:ext uri="{FF2B5EF4-FFF2-40B4-BE49-F238E27FC236}">
                <a16:creationId xmlns:a16="http://schemas.microsoft.com/office/drawing/2014/main" id="{52F4201A-A018-4A08-88F0-9912EC0062CB}"/>
              </a:ext>
            </a:extLst>
          </p:cNvPr>
          <p:cNvSpPr/>
          <p:nvPr/>
        </p:nvSpPr>
        <p:spPr>
          <a:xfrm>
            <a:off x="0" y="0"/>
            <a:ext cx="4654550" cy="6858000"/>
          </a:xfrm>
          <a:custGeom>
            <a:avLst/>
            <a:gdLst/>
            <a:ahLst/>
            <a:cxnLst/>
            <a:rect l="l" t="t" r="r" b="b"/>
            <a:pathLst>
              <a:path w="4654550" h="6858000">
                <a:moveTo>
                  <a:pt x="4654296" y="0"/>
                </a:moveTo>
                <a:lnTo>
                  <a:pt x="0" y="0"/>
                </a:lnTo>
                <a:lnTo>
                  <a:pt x="0" y="6858000"/>
                </a:lnTo>
                <a:lnTo>
                  <a:pt x="4654296" y="6858000"/>
                </a:lnTo>
                <a:lnTo>
                  <a:pt x="4654296" y="0"/>
                </a:lnTo>
                <a:close/>
              </a:path>
            </a:pathLst>
          </a:custGeom>
          <a:solidFill>
            <a:srgbClr val="404040"/>
          </a:solidFill>
        </p:spPr>
        <p:txBody>
          <a:bodyPr wrap="square" lIns="0" tIns="0" rIns="0" bIns="0" rtlCol="0"/>
          <a:lstStyle/>
          <a:p>
            <a:endParaRPr/>
          </a:p>
        </p:txBody>
      </p:sp>
      <p:sp>
        <p:nvSpPr>
          <p:cNvPr id="2" name="object 2"/>
          <p:cNvSpPr txBox="1">
            <a:spLocks noGrp="1"/>
          </p:cNvSpPr>
          <p:nvPr>
            <p:ph type="title"/>
          </p:nvPr>
        </p:nvSpPr>
        <p:spPr>
          <a:xfrm>
            <a:off x="594821" y="356665"/>
            <a:ext cx="3112136" cy="1675459"/>
          </a:xfrm>
          <a:prstGeom prst="rect">
            <a:avLst/>
          </a:prstGeom>
        </p:spPr>
        <p:txBody>
          <a:bodyPr vert="horz" wrap="square" lIns="0" tIns="13335" rIns="0" bIns="0" rtlCol="0">
            <a:spAutoFit/>
          </a:bodyPr>
          <a:lstStyle/>
          <a:p>
            <a:pPr algn="ctr">
              <a:lnSpc>
                <a:spcPct val="100000"/>
              </a:lnSpc>
              <a:spcBef>
                <a:spcPts val="10"/>
              </a:spcBef>
            </a:pPr>
            <a:r>
              <a:rPr lang="en-US" sz="3600" kern="1200" spc="-50" dirty="0">
                <a:ln w="3175">
                  <a:noFill/>
                </a:ln>
                <a:solidFill>
                  <a:srgbClr val="418AB3"/>
                </a:solidFill>
                <a:latin typeface="+mj-lt"/>
                <a:cs typeface="+mj-cs"/>
              </a:rPr>
              <a:t>Prevent data leakage  with DLP policies</a:t>
            </a:r>
            <a:endParaRPr sz="3600" kern="1200" spc="-50" dirty="0">
              <a:ln w="3175">
                <a:noFill/>
              </a:ln>
              <a:solidFill>
                <a:srgbClr val="418AB3"/>
              </a:solidFill>
              <a:latin typeface="+mj-lt"/>
              <a:cs typeface="+mj-cs"/>
            </a:endParaRPr>
          </a:p>
        </p:txBody>
      </p:sp>
      <p:sp>
        <p:nvSpPr>
          <p:cNvPr id="124" name="object 4">
            <a:extLst>
              <a:ext uri="{FF2B5EF4-FFF2-40B4-BE49-F238E27FC236}">
                <a16:creationId xmlns:a16="http://schemas.microsoft.com/office/drawing/2014/main" id="{3A1E71FF-C281-4D3D-BD57-150202F47545}"/>
              </a:ext>
            </a:extLst>
          </p:cNvPr>
          <p:cNvSpPr txBox="1"/>
          <p:nvPr/>
        </p:nvSpPr>
        <p:spPr>
          <a:xfrm>
            <a:off x="698190" y="2388788"/>
            <a:ext cx="3112135" cy="3053715"/>
          </a:xfrm>
          <a:prstGeom prst="rect">
            <a:avLst/>
          </a:prstGeom>
        </p:spPr>
        <p:txBody>
          <a:bodyPr vert="horz" wrap="square" lIns="0" tIns="34290" rIns="0" bIns="0" rtlCol="0">
            <a:spAutoFit/>
          </a:bodyPr>
          <a:lstStyle/>
          <a:p>
            <a:pPr marL="297815" marR="5080" indent="-285750" algn="just">
              <a:lnSpc>
                <a:spcPct val="90000"/>
              </a:lnSpc>
              <a:spcBef>
                <a:spcPts val="270"/>
              </a:spcBef>
              <a:buFont typeface="Wingdings" panose="05000000000000000000" pitchFamily="2" charset="2"/>
              <a:buChar char="ü"/>
              <a:tabLst>
                <a:tab pos="241300" algn="l"/>
                <a:tab pos="241935" algn="l"/>
              </a:tabLst>
            </a:pPr>
            <a:r>
              <a:rPr sz="1400" spc="-10" dirty="0">
                <a:solidFill>
                  <a:schemeClr val="bg1"/>
                </a:solidFill>
                <a:latin typeface="Carlito"/>
                <a:cs typeface="Carlito"/>
              </a:rPr>
              <a:t>Data </a:t>
            </a:r>
            <a:r>
              <a:rPr sz="1400" dirty="0">
                <a:solidFill>
                  <a:schemeClr val="bg1"/>
                </a:solidFill>
                <a:latin typeface="Carlito"/>
                <a:cs typeface="Carlito"/>
              </a:rPr>
              <a:t>loss </a:t>
            </a:r>
            <a:r>
              <a:rPr sz="1400" spc="-10" dirty="0">
                <a:solidFill>
                  <a:schemeClr val="bg1"/>
                </a:solidFill>
                <a:latin typeface="Carlito"/>
                <a:cs typeface="Carlito"/>
              </a:rPr>
              <a:t>prevention </a:t>
            </a:r>
            <a:r>
              <a:rPr sz="1400" spc="-5" dirty="0">
                <a:solidFill>
                  <a:schemeClr val="bg1"/>
                </a:solidFill>
                <a:latin typeface="Carlito"/>
                <a:cs typeface="Carlito"/>
              </a:rPr>
              <a:t>policies (DLP)  </a:t>
            </a:r>
            <a:r>
              <a:rPr sz="1400" spc="-10" dirty="0">
                <a:solidFill>
                  <a:schemeClr val="bg1"/>
                </a:solidFill>
                <a:latin typeface="Carlito"/>
                <a:cs typeface="Carlito"/>
              </a:rPr>
              <a:t>enforce </a:t>
            </a:r>
            <a:r>
              <a:rPr sz="1400" spc="-5" dirty="0">
                <a:solidFill>
                  <a:schemeClr val="bg1"/>
                </a:solidFill>
                <a:latin typeface="Carlito"/>
                <a:cs typeface="Carlito"/>
              </a:rPr>
              <a:t>rules </a:t>
            </a:r>
            <a:r>
              <a:rPr sz="1400" spc="-10" dirty="0">
                <a:solidFill>
                  <a:schemeClr val="bg1"/>
                </a:solidFill>
                <a:latin typeface="Carlito"/>
                <a:cs typeface="Carlito"/>
              </a:rPr>
              <a:t>for </a:t>
            </a:r>
            <a:r>
              <a:rPr lang="en-GB" sz="1400" spc="-10" dirty="0">
                <a:solidFill>
                  <a:schemeClr val="bg1"/>
                </a:solidFill>
                <a:latin typeface="Carlito"/>
                <a:cs typeface="Carlito"/>
              </a:rPr>
              <a:t>a</a:t>
            </a:r>
            <a:r>
              <a:rPr sz="1400" spc="-5" dirty="0">
                <a:solidFill>
                  <a:schemeClr val="bg1"/>
                </a:solidFill>
                <a:latin typeface="Carlito"/>
                <a:cs typeface="Carlito"/>
              </a:rPr>
              <a:t>which </a:t>
            </a:r>
            <a:r>
              <a:rPr sz="1400" spc="-10" dirty="0">
                <a:solidFill>
                  <a:schemeClr val="bg1"/>
                </a:solidFill>
                <a:latin typeface="Carlito"/>
                <a:cs typeface="Carlito"/>
              </a:rPr>
              <a:t>connectors </a:t>
            </a:r>
            <a:r>
              <a:rPr sz="1400" spc="-5" dirty="0">
                <a:solidFill>
                  <a:schemeClr val="bg1"/>
                </a:solidFill>
                <a:latin typeface="Carlito"/>
                <a:cs typeface="Carlito"/>
              </a:rPr>
              <a:t>can  be used </a:t>
            </a:r>
            <a:r>
              <a:rPr sz="1400" spc="-10" dirty="0">
                <a:solidFill>
                  <a:schemeClr val="bg1"/>
                </a:solidFill>
                <a:latin typeface="Carlito"/>
                <a:cs typeface="Carlito"/>
              </a:rPr>
              <a:t>together by </a:t>
            </a:r>
            <a:r>
              <a:rPr sz="1400" dirty="0">
                <a:solidFill>
                  <a:schemeClr val="bg1"/>
                </a:solidFill>
                <a:latin typeface="Carlito"/>
                <a:cs typeface="Carlito"/>
              </a:rPr>
              <a:t>classifying  </a:t>
            </a:r>
            <a:r>
              <a:rPr sz="1400" spc="-10" dirty="0">
                <a:solidFill>
                  <a:schemeClr val="bg1"/>
                </a:solidFill>
                <a:latin typeface="Carlito"/>
                <a:cs typeface="Carlito"/>
              </a:rPr>
              <a:t>connectors </a:t>
            </a:r>
            <a:r>
              <a:rPr sz="1400" dirty="0">
                <a:solidFill>
                  <a:schemeClr val="bg1"/>
                </a:solidFill>
                <a:latin typeface="Carlito"/>
                <a:cs typeface="Carlito"/>
              </a:rPr>
              <a:t>as </a:t>
            </a:r>
            <a:r>
              <a:rPr sz="1400" spc="-5" dirty="0">
                <a:solidFill>
                  <a:schemeClr val="bg1"/>
                </a:solidFill>
                <a:latin typeface="Carlito"/>
                <a:cs typeface="Carlito"/>
              </a:rPr>
              <a:t>either Business </a:t>
            </a:r>
            <a:r>
              <a:rPr sz="1400" spc="-10" dirty="0">
                <a:solidFill>
                  <a:schemeClr val="bg1"/>
                </a:solidFill>
                <a:latin typeface="Carlito"/>
                <a:cs typeface="Carlito"/>
              </a:rPr>
              <a:t>Data </a:t>
            </a:r>
            <a:r>
              <a:rPr sz="1400" spc="-5" dirty="0">
                <a:solidFill>
                  <a:schemeClr val="bg1"/>
                </a:solidFill>
                <a:latin typeface="Carlito"/>
                <a:cs typeface="Carlito"/>
              </a:rPr>
              <a:t>only  or </a:t>
            </a:r>
            <a:r>
              <a:rPr sz="1400" dirty="0">
                <a:solidFill>
                  <a:schemeClr val="bg1"/>
                </a:solidFill>
                <a:latin typeface="Carlito"/>
                <a:cs typeface="Carlito"/>
              </a:rPr>
              <a:t>No </a:t>
            </a:r>
            <a:r>
              <a:rPr sz="1400" spc="-5" dirty="0">
                <a:solidFill>
                  <a:schemeClr val="bg1"/>
                </a:solidFill>
                <a:latin typeface="Carlito"/>
                <a:cs typeface="Carlito"/>
              </a:rPr>
              <a:t>Business </a:t>
            </a:r>
            <a:r>
              <a:rPr sz="1400" spc="-10" dirty="0">
                <a:solidFill>
                  <a:schemeClr val="bg1"/>
                </a:solidFill>
                <a:latin typeface="Carlito"/>
                <a:cs typeface="Carlito"/>
              </a:rPr>
              <a:t>Data</a:t>
            </a:r>
            <a:r>
              <a:rPr sz="1400" spc="-20" dirty="0">
                <a:solidFill>
                  <a:schemeClr val="bg1"/>
                </a:solidFill>
                <a:latin typeface="Carlito"/>
                <a:cs typeface="Carlito"/>
              </a:rPr>
              <a:t> </a:t>
            </a:r>
            <a:r>
              <a:rPr sz="1400" spc="-5" dirty="0">
                <a:solidFill>
                  <a:schemeClr val="bg1"/>
                </a:solidFill>
                <a:latin typeface="Carlito"/>
                <a:cs typeface="Carlito"/>
              </a:rPr>
              <a:t>allowed.</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500" dirty="0">
              <a:solidFill>
                <a:schemeClr val="bg1"/>
              </a:solidFill>
              <a:latin typeface="Carlito"/>
              <a:cs typeface="Carlito"/>
            </a:endParaRPr>
          </a:p>
          <a:p>
            <a:pPr marL="297815" marR="20320" indent="-285750" algn="just">
              <a:lnSpc>
                <a:spcPts val="1510"/>
              </a:lnSpc>
              <a:buFont typeface="Wingdings" panose="05000000000000000000" pitchFamily="2" charset="2"/>
              <a:buChar char="ü"/>
              <a:tabLst>
                <a:tab pos="241300" algn="l"/>
                <a:tab pos="241935" algn="l"/>
              </a:tabLst>
            </a:pPr>
            <a:r>
              <a:rPr sz="1400" spc="-20" dirty="0">
                <a:solidFill>
                  <a:schemeClr val="bg1"/>
                </a:solidFill>
                <a:latin typeface="Carlito"/>
                <a:cs typeface="Carlito"/>
              </a:rPr>
              <a:t>Simply, </a:t>
            </a:r>
            <a:r>
              <a:rPr sz="1400" dirty="0">
                <a:solidFill>
                  <a:schemeClr val="bg1"/>
                </a:solidFill>
                <a:latin typeface="Carlito"/>
                <a:cs typeface="Carlito"/>
              </a:rPr>
              <a:t>if </a:t>
            </a:r>
            <a:r>
              <a:rPr sz="1400" spc="-5" dirty="0">
                <a:solidFill>
                  <a:schemeClr val="bg1"/>
                </a:solidFill>
                <a:latin typeface="Carlito"/>
                <a:cs typeface="Carlito"/>
              </a:rPr>
              <a:t>you put </a:t>
            </a:r>
            <a:r>
              <a:rPr sz="1400" dirty="0">
                <a:solidFill>
                  <a:schemeClr val="bg1"/>
                </a:solidFill>
                <a:latin typeface="Carlito"/>
                <a:cs typeface="Carlito"/>
              </a:rPr>
              <a:t>a </a:t>
            </a:r>
            <a:r>
              <a:rPr sz="1400" spc="-10" dirty="0">
                <a:solidFill>
                  <a:schemeClr val="bg1"/>
                </a:solidFill>
                <a:latin typeface="Carlito"/>
                <a:cs typeface="Carlito"/>
              </a:rPr>
              <a:t>connector </a:t>
            </a:r>
            <a:r>
              <a:rPr sz="1400" dirty="0">
                <a:solidFill>
                  <a:schemeClr val="bg1"/>
                </a:solidFill>
                <a:latin typeface="Carlito"/>
                <a:cs typeface="Carlito"/>
              </a:rPr>
              <a:t>in </a:t>
            </a:r>
            <a:r>
              <a:rPr sz="1400" spc="-5" dirty="0">
                <a:solidFill>
                  <a:schemeClr val="bg1"/>
                </a:solidFill>
                <a:latin typeface="Carlito"/>
                <a:cs typeface="Carlito"/>
              </a:rPr>
              <a:t>the  business </a:t>
            </a:r>
            <a:r>
              <a:rPr sz="1400" spc="-10" dirty="0">
                <a:solidFill>
                  <a:schemeClr val="bg1"/>
                </a:solidFill>
                <a:latin typeface="Carlito"/>
                <a:cs typeface="Carlito"/>
              </a:rPr>
              <a:t>data </a:t>
            </a:r>
            <a:r>
              <a:rPr sz="1400" spc="-5" dirty="0">
                <a:solidFill>
                  <a:schemeClr val="bg1"/>
                </a:solidFill>
                <a:latin typeface="Carlito"/>
                <a:cs typeface="Carlito"/>
              </a:rPr>
              <a:t>only </a:t>
            </a:r>
            <a:r>
              <a:rPr sz="1400" spc="-10" dirty="0">
                <a:solidFill>
                  <a:schemeClr val="bg1"/>
                </a:solidFill>
                <a:latin typeface="Carlito"/>
                <a:cs typeface="Carlito"/>
              </a:rPr>
              <a:t>group, </a:t>
            </a:r>
            <a:r>
              <a:rPr sz="1400" dirty="0">
                <a:solidFill>
                  <a:schemeClr val="bg1"/>
                </a:solidFill>
                <a:latin typeface="Carlito"/>
                <a:cs typeface="Carlito"/>
              </a:rPr>
              <a:t>it </a:t>
            </a:r>
            <a:r>
              <a:rPr sz="1400" spc="-5" dirty="0">
                <a:solidFill>
                  <a:schemeClr val="bg1"/>
                </a:solidFill>
                <a:latin typeface="Carlito"/>
                <a:cs typeface="Carlito"/>
              </a:rPr>
              <a:t>can only be  used </a:t>
            </a:r>
            <a:r>
              <a:rPr sz="1400" dirty="0">
                <a:solidFill>
                  <a:schemeClr val="bg1"/>
                </a:solidFill>
                <a:latin typeface="Carlito"/>
                <a:cs typeface="Carlito"/>
              </a:rPr>
              <a:t>with </a:t>
            </a:r>
            <a:r>
              <a:rPr sz="1400" spc="-5" dirty="0">
                <a:solidFill>
                  <a:schemeClr val="bg1"/>
                </a:solidFill>
                <a:latin typeface="Carlito"/>
                <a:cs typeface="Carlito"/>
              </a:rPr>
              <a:t>other </a:t>
            </a:r>
            <a:r>
              <a:rPr sz="1400" spc="-10" dirty="0">
                <a:solidFill>
                  <a:schemeClr val="bg1"/>
                </a:solidFill>
                <a:latin typeface="Carlito"/>
                <a:cs typeface="Carlito"/>
              </a:rPr>
              <a:t>connectors from </a:t>
            </a:r>
            <a:r>
              <a:rPr sz="1400" spc="-5" dirty="0">
                <a:solidFill>
                  <a:schemeClr val="bg1"/>
                </a:solidFill>
                <a:latin typeface="Carlito"/>
                <a:cs typeface="Carlito"/>
              </a:rPr>
              <a:t>that  </a:t>
            </a:r>
            <a:r>
              <a:rPr sz="1400" spc="-10" dirty="0">
                <a:solidFill>
                  <a:schemeClr val="bg1"/>
                </a:solidFill>
                <a:latin typeface="Carlito"/>
                <a:cs typeface="Carlito"/>
              </a:rPr>
              <a:t>group </a:t>
            </a:r>
            <a:r>
              <a:rPr sz="1400" dirty="0">
                <a:solidFill>
                  <a:schemeClr val="bg1"/>
                </a:solidFill>
                <a:latin typeface="Carlito"/>
                <a:cs typeface="Carlito"/>
              </a:rPr>
              <a:t>in the same</a:t>
            </a:r>
            <a:r>
              <a:rPr sz="1400" spc="-15" dirty="0">
                <a:solidFill>
                  <a:schemeClr val="bg1"/>
                </a:solidFill>
                <a:latin typeface="Carlito"/>
                <a:cs typeface="Carlito"/>
              </a:rPr>
              <a:t> </a:t>
            </a:r>
            <a:r>
              <a:rPr sz="1400" spc="-5" dirty="0">
                <a:solidFill>
                  <a:schemeClr val="bg1"/>
                </a:solidFill>
                <a:latin typeface="Carlito"/>
                <a:cs typeface="Carlito"/>
              </a:rPr>
              <a:t>app.</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spcBef>
                <a:spcPts val="50"/>
              </a:spcBef>
              <a:buClr>
                <a:srgbClr val="FFFFFF"/>
              </a:buClr>
              <a:buFont typeface="Wingdings" panose="05000000000000000000" pitchFamily="2" charset="2"/>
              <a:buChar char="ü"/>
            </a:pPr>
            <a:endParaRPr sz="1450" dirty="0">
              <a:solidFill>
                <a:schemeClr val="bg1"/>
              </a:solidFill>
              <a:latin typeface="Carlito"/>
              <a:cs typeface="Carlito"/>
            </a:endParaRPr>
          </a:p>
          <a:p>
            <a:pPr marL="297815" marR="94615" indent="-285750" algn="just">
              <a:lnSpc>
                <a:spcPts val="1510"/>
              </a:lnSpc>
              <a:buFont typeface="Wingdings" panose="05000000000000000000" pitchFamily="2" charset="2"/>
              <a:buChar char="ü"/>
              <a:tabLst>
                <a:tab pos="241300" algn="l"/>
                <a:tab pos="241935" algn="l"/>
              </a:tabLst>
            </a:pPr>
            <a:r>
              <a:rPr sz="1400" spc="-25" dirty="0">
                <a:solidFill>
                  <a:schemeClr val="bg1"/>
                </a:solidFill>
                <a:latin typeface="Carlito"/>
                <a:cs typeface="Carlito"/>
              </a:rPr>
              <a:t>Tenant </a:t>
            </a:r>
            <a:r>
              <a:rPr sz="1400" spc="-5" dirty="0">
                <a:solidFill>
                  <a:schemeClr val="bg1"/>
                </a:solidFill>
                <a:latin typeface="Carlito"/>
                <a:cs typeface="Carlito"/>
              </a:rPr>
              <a:t>admins can define policies that  apply </a:t>
            </a:r>
            <a:r>
              <a:rPr sz="1400" spc="-10" dirty="0">
                <a:solidFill>
                  <a:schemeClr val="bg1"/>
                </a:solidFill>
                <a:latin typeface="Carlito"/>
                <a:cs typeface="Carlito"/>
              </a:rPr>
              <a:t>to </a:t>
            </a:r>
            <a:r>
              <a:rPr sz="1400" dirty="0">
                <a:solidFill>
                  <a:schemeClr val="bg1"/>
                </a:solidFill>
                <a:latin typeface="Carlito"/>
                <a:cs typeface="Carlito"/>
              </a:rPr>
              <a:t>all</a:t>
            </a:r>
            <a:r>
              <a:rPr sz="1400" spc="15" dirty="0">
                <a:solidFill>
                  <a:schemeClr val="bg1"/>
                </a:solidFill>
                <a:latin typeface="Carlito"/>
                <a:cs typeface="Carlito"/>
              </a:rPr>
              <a:t> </a:t>
            </a:r>
            <a:r>
              <a:rPr sz="1400" spc="-10" dirty="0">
                <a:solidFill>
                  <a:schemeClr val="bg1"/>
                </a:solidFill>
                <a:latin typeface="Carlito"/>
                <a:cs typeface="Carlito"/>
              </a:rPr>
              <a:t>environments</a:t>
            </a:r>
            <a:endParaRPr sz="1400" dirty="0">
              <a:solidFill>
                <a:schemeClr val="bg1"/>
              </a:solidFill>
              <a:latin typeface="Carlito"/>
              <a:cs typeface="Carlito"/>
            </a:endParaRPr>
          </a:p>
        </p:txBody>
      </p:sp>
      <p:sp>
        <p:nvSpPr>
          <p:cNvPr id="125" name="object 5">
            <a:extLst>
              <a:ext uri="{FF2B5EF4-FFF2-40B4-BE49-F238E27FC236}">
                <a16:creationId xmlns:a16="http://schemas.microsoft.com/office/drawing/2014/main" id="{38B5CA91-08FA-4874-8487-7AA64AF1AE68}"/>
              </a:ext>
            </a:extLst>
          </p:cNvPr>
          <p:cNvSpPr/>
          <p:nvPr/>
        </p:nvSpPr>
        <p:spPr>
          <a:xfrm>
            <a:off x="5242362" y="1692089"/>
            <a:ext cx="6251448" cy="4126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3219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026" y="1531538"/>
            <a:ext cx="4298975" cy="3794924"/>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489079" y="1640138"/>
            <a:ext cx="7143981" cy="3016210"/>
          </a:xfrm>
        </p:spPr>
        <p:txBody>
          <a:bodyPr/>
          <a:lstStyle/>
          <a:p>
            <a:pPr marL="457200" indent="-457200">
              <a:buFont typeface="Wingdings" panose="05000000000000000000" pitchFamily="2" charset="2"/>
              <a:buChar char="ü"/>
            </a:pPr>
            <a:r>
              <a:rPr lang="en-US" sz="2800" dirty="0"/>
              <a:t>Multiple policies can apply to an environment</a:t>
            </a:r>
            <a:br>
              <a:rPr lang="en-US" sz="2800" dirty="0"/>
            </a:br>
            <a:endParaRPr lang="en-US" sz="2800" dirty="0"/>
          </a:p>
          <a:p>
            <a:pPr marL="457200" indent="-457200">
              <a:buFont typeface="Wingdings" panose="05000000000000000000" pitchFamily="2" charset="2"/>
              <a:buChar char="ü"/>
            </a:pPr>
            <a:r>
              <a:rPr lang="en-US" sz="2800" dirty="0"/>
              <a:t>The most restrictive policy applies to the combination of connectors</a:t>
            </a:r>
          </a:p>
          <a:p>
            <a:pPr marL="457200" indent="-457200">
              <a:buFont typeface="Wingdings" panose="05000000000000000000" pitchFamily="2" charset="2"/>
              <a:buChar char="ü"/>
            </a:pPr>
            <a:endParaRPr lang="en-US" sz="2800" dirty="0"/>
          </a:p>
          <a:p>
            <a:pPr marL="457200" indent="-457200">
              <a:buFont typeface="Wingdings" panose="05000000000000000000" pitchFamily="2" charset="2"/>
              <a:buChar char="ü"/>
            </a:pPr>
            <a:r>
              <a:rPr lang="en-US" sz="2800" dirty="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830997"/>
          </a:xfrm>
        </p:spPr>
        <p:txBody>
          <a:bodyPr/>
          <a:lstStyle/>
          <a:p>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7954600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1661993"/>
          </a:xfrm>
        </p:spPr>
        <p:txBody>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7"/>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6019145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2215991"/>
          </a:xfrm>
        </p:spPr>
        <p:txBody>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a:p>
            <a:pPr marL="514338" indent="-514338">
              <a:buFont typeface="+mj-lt"/>
              <a:buAutoNum type="arabicPeriod"/>
            </a:pPr>
            <a:r>
              <a:rPr lang="en-US" dirty="0"/>
              <a:t>Create additional policies or exclude those environment from policies #1 and #2 above that permit certain connectors or connector combinations to be used for specific environments </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20053" y="5324848"/>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54619"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43612"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55871" y="53248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08271" y="54772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60671" y="56296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889047" y="52603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41445" y="54127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193845" y="55651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51495" y="53893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03895" y="55417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56295" y="56941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dirty="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784671" y="53248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37069" y="54772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089469" y="56296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19074" y="-116310"/>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62731" y="2656552"/>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60651" y="3702468"/>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486220" y="4519901"/>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17709" y="3097561"/>
            <a:ext cx="181523"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375724" y="4545617"/>
            <a:ext cx="2795491"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4142943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01900"/>
            <a:ext cx="6768085" cy="1032507"/>
          </a:xfrm>
        </p:spPr>
        <p:txBody>
          <a:bodyPr/>
          <a:lstStyle/>
          <a:p>
            <a:pPr marL="454659" marR="537210" indent="2540">
              <a:lnSpc>
                <a:spcPts val="1320"/>
              </a:lnSpc>
            </a:pPr>
            <a:r>
              <a:rPr lang="en-GB" b="1" spc="-5" dirty="0">
                <a:solidFill>
                  <a:schemeClr val="bg1">
                    <a:lumMod val="50000"/>
                  </a:schemeClr>
                </a:solidFill>
                <a:latin typeface="Carlito"/>
                <a:cs typeface="Carlito"/>
              </a:rPr>
              <a:t>Monitor</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12292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793" y="1646138"/>
            <a:ext cx="3787075" cy="2351977"/>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3825" y="1646138"/>
            <a:ext cx="3665129" cy="2351977"/>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03209" y="1838619"/>
            <a:ext cx="3409027" cy="1952683"/>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23221" y="1835041"/>
            <a:ext cx="3461187" cy="1968539"/>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455996" y="620430"/>
            <a:ext cx="11306469" cy="397545"/>
          </a:xfrm>
        </p:spPr>
        <p:txBody>
          <a:bodyPr/>
          <a:lstStyle/>
          <a:p>
            <a:r>
              <a:rPr lang="en-US" sz="28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01598" y="2168108"/>
            <a:ext cx="3744559" cy="2351977"/>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1078790" y="4215474"/>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Users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Locations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4858082" y="4743495"/>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Service performance</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Error reporting</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8401094" y="4215382"/>
            <a:ext cx="3005151"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All up view of what’s being created</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Discover your champions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461165" y="2357009"/>
            <a:ext cx="3414324" cy="1968540"/>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a:solidFill>
                <a:srgbClr val="FFFFFF">
                  <a:lumMod val="65000"/>
                </a:srgbClr>
              </a:solidFill>
              <a:latin typeface="Segoe UI"/>
            </a:endParaRP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9" cy="5520795"/>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21"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Activity Logging integrated with Office Security and Compliance center for comprehensive logging across Microsoft services</a:t>
            </a:r>
            <a:r>
              <a:rPr lang="en-US" sz="1600" dirty="0">
                <a:solidFill>
                  <a:srgbClr val="3C3C41"/>
                </a:solidFill>
                <a:latin typeface="Segoe UI"/>
              </a:rPr>
              <a:t>.</a:t>
            </a:r>
          </a:p>
          <a:p>
            <a:pPr lvl="1">
              <a:spcBef>
                <a:spcPts val="1200"/>
              </a:spcBef>
              <a:spcAft>
                <a:spcPts val="1200"/>
              </a:spcAft>
            </a:pPr>
            <a:r>
              <a:rPr lang="en-US" sz="1571" dirty="0">
                <a:solidFill>
                  <a:srgbClr val="3C3C41"/>
                </a:solidFill>
                <a:latin typeface="Segoe UI"/>
              </a:rPr>
              <a:t>The audit records are stored in Office 365 Security and Compliance center</a:t>
            </a:r>
            <a:r>
              <a:rPr lang="en-US" sz="1176" dirty="0">
                <a:solidFill>
                  <a:srgbClr val="3C3C41"/>
                </a:solidFill>
                <a:latin typeface="Segoe UI"/>
              </a:rPr>
              <a:t>. </a:t>
            </a:r>
            <a:br>
              <a:rPr lang="en-US" sz="1176" dirty="0">
                <a:solidFill>
                  <a:srgbClr val="3C3C41"/>
                </a:solidFill>
                <a:latin typeface="Segoe UI"/>
              </a:rPr>
            </a:br>
            <a:r>
              <a:rPr lang="en-US" sz="1176" dirty="0">
                <a:solidFill>
                  <a:srgbClr val="3C3C41"/>
                </a:solidFill>
                <a:latin typeface="Segoe UI"/>
              </a:rPr>
              <a:t>Must have an Office 365 E3 or greater license</a:t>
            </a:r>
            <a:br>
              <a:rPr lang="en-US" sz="1176" dirty="0">
                <a:solidFill>
                  <a:srgbClr val="3C3C41"/>
                </a:solidFill>
                <a:latin typeface="Segoe UI"/>
              </a:rPr>
            </a:br>
            <a:r>
              <a:rPr lang="en-US" sz="1176" dirty="0">
                <a:solidFill>
                  <a:srgbClr val="3C3C41"/>
                </a:solidFill>
                <a:latin typeface="Segoe UI"/>
              </a:rPr>
              <a:t>Must enabled at the organization level</a:t>
            </a:r>
            <a:endParaRPr lang="en-US" sz="1208" spc="-49" dirty="0">
              <a:solidFill>
                <a:srgbClr val="3C3C41"/>
              </a:solidFill>
              <a:latin typeface="Segoe UI"/>
            </a:endParaRPr>
          </a:p>
          <a:p>
            <a:pPr>
              <a:spcBef>
                <a:spcPts val="1200"/>
              </a:spcBef>
              <a:spcAft>
                <a:spcPts val="1200"/>
              </a:spcAft>
            </a:pPr>
            <a:r>
              <a:rPr lang="en-US" sz="1568"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6905105" y="1990042"/>
          <a:ext cx="5286896" cy="3651532"/>
        </p:xfrm>
        <a:graphic>
          <a:graphicData uri="http://schemas.openxmlformats.org/drawingml/2006/table">
            <a:tbl>
              <a:tblPr firstRow="1" bandRow="1">
                <a:tableStyleId>{21E4AEA4-8DFA-4A89-87EB-49C32662AFE0}</a:tableStyleId>
              </a:tblPr>
              <a:tblGrid>
                <a:gridCol w="2462077">
                  <a:extLst>
                    <a:ext uri="{9D8B030D-6E8A-4147-A177-3AD203B41FA5}">
                      <a16:colId xmlns:a16="http://schemas.microsoft.com/office/drawing/2014/main" val="1727943013"/>
                    </a:ext>
                  </a:extLst>
                </a:gridCol>
                <a:gridCol w="2824819">
                  <a:extLst>
                    <a:ext uri="{9D8B030D-6E8A-4147-A177-3AD203B41FA5}">
                      <a16:colId xmlns:a16="http://schemas.microsoft.com/office/drawing/2014/main" val="646873165"/>
                    </a:ext>
                  </a:extLst>
                </a:gridCol>
              </a:tblGrid>
              <a:tr h="455745">
                <a:tc>
                  <a:txBody>
                    <a:bodyPr/>
                    <a:lstStyle/>
                    <a:p>
                      <a:pPr algn="ctr"/>
                      <a:r>
                        <a:rPr lang="en-US" sz="1900"/>
                        <a:t>Power Automate</a:t>
                      </a:r>
                    </a:p>
                  </a:txBody>
                  <a:tcPr/>
                </a:tc>
                <a:tc>
                  <a:txBody>
                    <a:bodyPr/>
                    <a:lstStyle/>
                    <a:p>
                      <a:pPr algn="ctr"/>
                      <a:r>
                        <a:rPr lang="en-US" sz="1900"/>
                        <a:t>Power Apps</a:t>
                      </a:r>
                    </a:p>
                  </a:txBody>
                  <a:tcPr/>
                </a:tc>
                <a:extLst>
                  <a:ext uri="{0D108BD9-81ED-4DB2-BD59-A6C34878D82A}">
                    <a16:rowId xmlns:a16="http://schemas.microsoft.com/office/drawing/2014/main" val="1634850960"/>
                  </a:ext>
                </a:extLst>
              </a:tr>
              <a:tr h="3195787">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Renewed a paid trial </a:t>
                      </a:r>
                    </a:p>
                  </a:txBody>
                  <a:tcPr/>
                </a:tc>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 permissions</a:t>
                      </a:r>
                    </a:p>
                  </a:txBody>
                  <a:tcPr/>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429535" y="1001228"/>
            <a:ext cx="10291156" cy="394082"/>
          </a:xfrm>
          <a:prstGeom prst="rect">
            <a:avLst/>
          </a:prstGeom>
        </p:spPr>
        <p:txBody>
          <a:bodyPr wrap="square">
            <a:spAutoFit/>
          </a:bodyPr>
          <a:lstStyle/>
          <a:p>
            <a:r>
              <a:rPr lang="en-US" sz="196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96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96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735511" y="2041434"/>
            <a:ext cx="605419" cy="462029"/>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735511" y="3319995"/>
            <a:ext cx="605419" cy="462029"/>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843512" y="4485659"/>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900">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966749" y="3407574"/>
            <a:ext cx="142939" cy="1857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65">
              <a:defRPr/>
            </a:pPr>
            <a:endParaRPr lang="en-US" sz="1836">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902353" y="2136072"/>
            <a:ext cx="271728" cy="151541"/>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7647073" y="3244372"/>
            <a:ext cx="605419" cy="462029"/>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460025"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600" b="1" dirty="0"/>
              <a:t>Admin analytics </a:t>
            </a:r>
            <a:br>
              <a:rPr lang="en-US" sz="1600" b="1" dirty="0"/>
            </a:br>
            <a:r>
              <a:rPr lang="en-US" sz="1568" dirty="0">
                <a:solidFill>
                  <a:srgbClr val="3C3C41"/>
                </a:solidFill>
                <a:latin typeface="Segoe UI"/>
              </a:rPr>
              <a:t>Tenant and environment level analytics</a:t>
            </a:r>
            <a:br>
              <a:rPr lang="en-US" sz="1568" dirty="0">
                <a:solidFill>
                  <a:srgbClr val="3C3C41"/>
                </a:solidFill>
                <a:latin typeface="Segoe UI"/>
              </a:rPr>
            </a:br>
            <a:r>
              <a:rPr lang="en-US" sz="1568" dirty="0">
                <a:solidFill>
                  <a:srgbClr val="3C3C41"/>
                </a:solidFill>
                <a:latin typeface="Segoe UI"/>
              </a:rPr>
              <a:t>Available from Power Platform admin center </a:t>
            </a:r>
            <a:r>
              <a:rPr lang="en-US" sz="1568" dirty="0">
                <a:solidFill>
                  <a:srgbClr val="3C3C41"/>
                </a:solidFill>
                <a:latin typeface="Segoe UI"/>
                <a:hlinkClick r:id="rId4"/>
              </a:rPr>
              <a:t>aka.ms/</a:t>
            </a:r>
            <a:r>
              <a:rPr lang="en-US" sz="1568" dirty="0" err="1">
                <a:solidFill>
                  <a:srgbClr val="3C3C41"/>
                </a:solidFill>
                <a:latin typeface="Segoe UI"/>
                <a:hlinkClick r:id="rId4"/>
              </a:rPr>
              <a:t>ppac</a:t>
            </a:r>
            <a:br>
              <a:rPr lang="en-US" sz="1568" dirty="0">
                <a:solidFill>
                  <a:srgbClr val="3C3C41"/>
                </a:solidFill>
                <a:latin typeface="Segoe UI"/>
              </a:rPr>
            </a:br>
            <a:r>
              <a:rPr lang="en-US" sz="1568" dirty="0">
                <a:solidFill>
                  <a:srgbClr val="3C3C41"/>
                </a:solidFill>
                <a:latin typeface="Segoe UI"/>
              </a:rPr>
              <a:t>Access is available for environment admins</a:t>
            </a:r>
            <a:br>
              <a:rPr lang="en-US" sz="1568" dirty="0">
                <a:solidFill>
                  <a:srgbClr val="3C3C41"/>
                </a:solidFill>
                <a:latin typeface="Segoe UI"/>
              </a:rPr>
            </a:br>
            <a:r>
              <a:rPr lang="en-US" sz="1568" dirty="0">
                <a:solidFill>
                  <a:srgbClr val="3C3C41"/>
                </a:solidFill>
                <a:latin typeface="Segoe UI"/>
              </a:rPr>
              <a:t>Data is stored for 28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r>
              <a:rPr lang="en-US" sz="1600" b="1" dirty="0"/>
              <a:t>Maker analytics </a:t>
            </a:r>
            <a:br>
              <a:rPr lang="en-US" sz="1568" b="1" dirty="0">
                <a:solidFill>
                  <a:srgbClr val="3C3C41"/>
                </a:solidFill>
                <a:latin typeface="Segoe UI"/>
              </a:rPr>
            </a:br>
            <a:r>
              <a:rPr lang="en-US" sz="1568" dirty="0">
                <a:solidFill>
                  <a:srgbClr val="3C3C41"/>
                </a:solidFill>
                <a:latin typeface="Segoe UI"/>
              </a:rPr>
              <a:t>Canvas app and flow level analytics</a:t>
            </a:r>
            <a:br>
              <a:rPr lang="en-US" sz="1568" dirty="0">
                <a:solidFill>
                  <a:srgbClr val="3C3C41"/>
                </a:solidFill>
                <a:latin typeface="Segoe UI"/>
              </a:rPr>
            </a:br>
            <a:r>
              <a:rPr lang="en-US" sz="1568" dirty="0">
                <a:solidFill>
                  <a:srgbClr val="3C3C41"/>
                </a:solidFill>
                <a:latin typeface="Segoe UI"/>
              </a:rPr>
              <a:t>Available from </a:t>
            </a:r>
            <a:r>
              <a:rPr lang="en-US" sz="1568" dirty="0">
                <a:solidFill>
                  <a:srgbClr val="3C3C41"/>
                </a:solidFill>
                <a:latin typeface="Segoe UI"/>
                <a:hlinkClick r:id="rId5"/>
              </a:rPr>
              <a:t>make.powerapps.com</a:t>
            </a:r>
            <a:r>
              <a:rPr lang="en-US" sz="1568" dirty="0">
                <a:solidFill>
                  <a:srgbClr val="3C3C41"/>
                </a:solidFill>
                <a:latin typeface="Segoe UI"/>
              </a:rPr>
              <a:t> and </a:t>
            </a:r>
            <a:r>
              <a:rPr lang="en-US" sz="1568" dirty="0">
                <a:solidFill>
                  <a:srgbClr val="3C3C41"/>
                </a:solidFill>
                <a:latin typeface="Segoe UI"/>
                <a:hlinkClick r:id="rId6"/>
              </a:rPr>
              <a:t>flow.microsoft.com</a:t>
            </a:r>
            <a:br>
              <a:rPr lang="en-US" sz="1568" dirty="0">
                <a:solidFill>
                  <a:srgbClr val="3C3C41"/>
                </a:solidFill>
                <a:latin typeface="Segoe UI"/>
              </a:rPr>
            </a:br>
            <a:r>
              <a:rPr lang="en-US" sz="1568" dirty="0">
                <a:solidFill>
                  <a:srgbClr val="3C3C41"/>
                </a:solidFill>
                <a:latin typeface="Segoe UI"/>
              </a:rPr>
              <a:t>Access is available to app &amp; flow owners (admins can grant themselves access)</a:t>
            </a:r>
            <a:br>
              <a:rPr lang="en-US" sz="1568" dirty="0">
                <a:solidFill>
                  <a:srgbClr val="3C3C41"/>
                </a:solidFill>
                <a:latin typeface="Segoe UI"/>
              </a:rPr>
            </a:br>
            <a:r>
              <a:rPr lang="en-US" sz="1568" dirty="0">
                <a:solidFill>
                  <a:srgbClr val="3C3C41"/>
                </a:solidFill>
                <a:latin typeface="Segoe UI"/>
              </a:rPr>
              <a:t>Data is stored for 30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endParaRPr lang="en-US" sz="1568" dirty="0">
              <a:solidFill>
                <a:srgbClr val="3C3C41"/>
              </a:solidFill>
              <a:latin typeface="Segoe UI"/>
            </a:endParaRPr>
          </a:p>
          <a:p>
            <a:pPr>
              <a:spcBef>
                <a:spcPts val="1200"/>
              </a:spcBef>
              <a:spcAft>
                <a:spcPts val="1200"/>
              </a:spcAft>
            </a:pPr>
            <a:endParaRPr lang="en-US" sz="1568"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5996" y="1812392"/>
            <a:ext cx="6328464" cy="3930317"/>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0436" y="2126673"/>
            <a:ext cx="5777347" cy="331816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7844459" y="3308467"/>
            <a:ext cx="229135" cy="236772"/>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703813" y="2121132"/>
            <a:ext cx="5813367" cy="3318163"/>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7647073" y="1251236"/>
            <a:ext cx="605419" cy="462029"/>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7839081" y="1305529"/>
            <a:ext cx="239891" cy="224899"/>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615713"/>
            <a:ext cx="12192000" cy="1611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4" indent="-113602" defTabSz="914026">
              <a:spcAft>
                <a:spcPts val="392"/>
              </a:spcAft>
              <a:buFont typeface="Arial" panose="020B0604020202020204" pitchFamily="34" charset="0"/>
              <a:buChar char="•"/>
              <a:tabLst>
                <a:tab pos="56023" algn="l"/>
              </a:tabLst>
              <a:defRPr/>
            </a:pPr>
            <a:endParaRPr lang="en-US" sz="1765">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90546" y="1744879"/>
            <a:ext cx="12282548"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dirty="0">
              <a:solidFill>
                <a:srgbClr val="FFFFFF">
                  <a:lumMod val="65000"/>
                </a:srgbClr>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5996" y="2183695"/>
            <a:ext cx="4897400" cy="304154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659477"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8512" y="2183695"/>
            <a:ext cx="4897400" cy="3041549"/>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6591993"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26" y="2419006"/>
            <a:ext cx="4520783" cy="2610949"/>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481" y="2418206"/>
            <a:ext cx="4470907" cy="2616884"/>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59490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a:solidFill>
                  <a:srgbClr val="2F2F2F"/>
                </a:solidFill>
              </a:rPr>
              <a:t>UI Flows</a:t>
            </a:r>
          </a:p>
          <a:p>
            <a:pPr marL="342900" lvl="0" indent="-342900" defTabSz="1955800">
              <a:spcBef>
                <a:spcPct val="0"/>
              </a:spcBef>
              <a:spcAft>
                <a:spcPct val="35000"/>
              </a:spcAft>
              <a:buFont typeface="Wingdings" panose="05000000000000000000" pitchFamily="2" charset="2"/>
              <a:buChar char="ü"/>
              <a:defRPr/>
            </a:pPr>
            <a:r>
              <a:rPr lang="en-US" sz="2400">
                <a:solidFill>
                  <a:srgbClr val="2F2F2F"/>
                </a:solidFill>
              </a:rPr>
              <a:t>Import</a:t>
            </a:r>
            <a:r>
              <a:rPr lang="en-US" sz="2400" dirty="0">
                <a:solidFill>
                  <a:srgbClr val="2F2F2F"/>
                </a:solidFill>
              </a:rPr>
              <a:t>, Export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Distribute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Sharing of Flows across workspaces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Different Flow Environments and Code Promotion</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Policies &amp; Integration Check Points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Flow History and Analytics</a:t>
            </a:r>
          </a:p>
          <a:p>
            <a:pPr marL="342900" lvl="0" indent="-342900" defTabSz="1955800">
              <a:spcBef>
                <a:spcPct val="0"/>
              </a:spcBef>
              <a:spcAft>
                <a:spcPct val="35000"/>
              </a:spcAft>
              <a:buFont typeface="Wingdings" panose="05000000000000000000" pitchFamily="2" charset="2"/>
              <a:buChar char="ü"/>
              <a:defRPr/>
            </a:pPr>
            <a:r>
              <a:rPr lang="en-US" sz="2400" dirty="0" err="1">
                <a:solidFill>
                  <a:srgbClr val="2F2F2F"/>
                </a:solidFill>
              </a:rPr>
              <a:t>HoL</a:t>
            </a:r>
            <a:r>
              <a:rPr lang="en-US" sz="2400" dirty="0">
                <a:solidFill>
                  <a:srgbClr val="2F2F2F"/>
                </a:solidFill>
              </a:rPr>
              <a:t> - Check your Knowledge</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Office Audit</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9286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489079" y="228603"/>
            <a:ext cx="11296416" cy="738664"/>
          </a:xfrm>
        </p:spPr>
        <p:txBody>
          <a:bodyPr/>
          <a:lstStyle/>
          <a:p>
            <a:r>
              <a:rPr lang="en-US" sz="5333">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431371" y="2468893"/>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Office 365 </a:t>
            </a:r>
            <a:br>
              <a:rPr lang="en-US" sz="2667">
                <a:solidFill>
                  <a:schemeClr val="bg1"/>
                </a:solidFill>
              </a:rPr>
            </a:br>
            <a:r>
              <a:rPr lang="en-US" sz="2667">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431371" y="4525411"/>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CDS Data </a:t>
            </a:r>
            <a:br>
              <a:rPr lang="en-US" sz="2667">
                <a:solidFill>
                  <a:schemeClr val="bg1"/>
                </a:solidFill>
              </a:rPr>
            </a:br>
            <a:r>
              <a:rPr lang="en-US" sz="2667">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4793413" y="1630195"/>
            <a:ext cx="7447271" cy="5227805"/>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3887755" y="2884609"/>
            <a:ext cx="960107" cy="646176"/>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584200" y="1220755"/>
            <a:ext cx="11018520"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9079" y="228603"/>
            <a:ext cx="11296416" cy="812531"/>
          </a:xfrm>
        </p:spPr>
        <p:txBody>
          <a:bodyPr/>
          <a:lstStyle/>
          <a:p>
            <a:r>
              <a:rPr lang="en-US"/>
              <a:t>Office 365 Activity Logging</a:t>
            </a:r>
          </a:p>
        </p:txBody>
      </p:sp>
      <p:sp>
        <p:nvSpPr>
          <p:cNvPr id="6" name="Text Placeholder 5"/>
          <p:cNvSpPr>
            <a:spLocks noGrp="1"/>
          </p:cNvSpPr>
          <p:nvPr>
            <p:ph type="body" sz="quarter" idx="10"/>
          </p:nvPr>
        </p:nvSpPr>
        <p:spPr>
          <a:xfrm>
            <a:off x="493418" y="1481493"/>
            <a:ext cx="8776161" cy="775469"/>
          </a:xfrm>
        </p:spPr>
        <p:txBody>
          <a:bodyPr/>
          <a:lstStyle/>
          <a:p>
            <a:r>
              <a:rPr lang="en-US" sz="2133">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4915873" y="2518818"/>
            <a:ext cx="7119041" cy="395687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489079" y="2675079"/>
            <a:ext cx="4298824" cy="285559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2133"/>
              <a:t>The audit records are stored in Office 365 Security and Compliance center. </a:t>
            </a:r>
          </a:p>
          <a:p>
            <a:endParaRPr lang="en-US" sz="2133"/>
          </a:p>
          <a:p>
            <a:r>
              <a:rPr lang="en-US" sz="2133"/>
              <a:t>Office provides an API to query this data, which is currently used by many SIEM vendors to use the Activity Logging data for reporting</a:t>
            </a:r>
          </a:p>
          <a:p>
            <a:endParaRPr lang="en-US" sz="2133"/>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nvGraphicFramePr>
        <p:xfrm>
          <a:off x="431371" y="1316765"/>
          <a:ext cx="11223980" cy="4704523"/>
        </p:xfrm>
        <a:graphic>
          <a:graphicData uri="http://schemas.openxmlformats.org/drawingml/2006/table">
            <a:tbl>
              <a:tblPr firstRow="1" bandRow="1">
                <a:tableStyleId>{21E4AEA4-8DFA-4A89-87EB-49C32662AFE0}</a:tableStyleId>
              </a:tblPr>
              <a:tblGrid>
                <a:gridCol w="4541948">
                  <a:extLst>
                    <a:ext uri="{9D8B030D-6E8A-4147-A177-3AD203B41FA5}">
                      <a16:colId xmlns:a16="http://schemas.microsoft.com/office/drawing/2014/main" val="1727943013"/>
                    </a:ext>
                  </a:extLst>
                </a:gridCol>
                <a:gridCol w="6682032">
                  <a:extLst>
                    <a:ext uri="{9D8B030D-6E8A-4147-A177-3AD203B41FA5}">
                      <a16:colId xmlns:a16="http://schemas.microsoft.com/office/drawing/2014/main" val="646873165"/>
                    </a:ext>
                  </a:extLst>
                </a:gridCol>
              </a:tblGrid>
              <a:tr h="637071">
                <a:tc>
                  <a:txBody>
                    <a:bodyPr/>
                    <a:lstStyle/>
                    <a:p>
                      <a:r>
                        <a:rPr lang="en-US" sz="2000" dirty="0"/>
                        <a:t>Power Automate</a:t>
                      </a:r>
                    </a:p>
                  </a:txBody>
                  <a:tcPr/>
                </a:tc>
                <a:tc>
                  <a:txBody>
                    <a:bodyPr/>
                    <a:lstStyle/>
                    <a:p>
                      <a:r>
                        <a:rPr lang="en-US" sz="2000" dirty="0"/>
                        <a:t>Power Apps</a:t>
                      </a:r>
                    </a:p>
                  </a:txBody>
                  <a:tcPr/>
                </a:tc>
                <a:extLst>
                  <a:ext uri="{0D108BD9-81ED-4DB2-BD59-A6C34878D82A}">
                    <a16:rowId xmlns:a16="http://schemas.microsoft.com/office/drawing/2014/main" val="1634850960"/>
                  </a:ext>
                </a:extLst>
              </a:tr>
              <a:tr h="4067452">
                <a:tc>
                  <a:txBody>
                    <a:bodyPr/>
                    <a:lstStyle/>
                    <a:p>
                      <a:pPr marL="285750" indent="-285750">
                        <a:buFont typeface="Arial" panose="020B0604020202020204" pitchFamily="34" charset="0"/>
                        <a:buChar char="•"/>
                      </a:pPr>
                      <a:r>
                        <a:rPr lang="en-US" sz="2100" dirty="0"/>
                        <a:t>Created flow </a:t>
                      </a:r>
                    </a:p>
                    <a:p>
                      <a:pPr marL="285750" indent="-285750">
                        <a:buFont typeface="Arial" panose="020B0604020202020204" pitchFamily="34" charset="0"/>
                        <a:buChar char="•"/>
                      </a:pPr>
                      <a:r>
                        <a:rPr lang="en-US" sz="2100" dirty="0"/>
                        <a:t>Edited flow </a:t>
                      </a:r>
                    </a:p>
                    <a:p>
                      <a:pPr marL="285750" indent="-285750">
                        <a:buFont typeface="Arial" panose="020B0604020202020204" pitchFamily="34" charset="0"/>
                        <a:buChar char="•"/>
                      </a:pPr>
                      <a:r>
                        <a:rPr lang="en-US" sz="2100" dirty="0"/>
                        <a:t>Deleted flow </a:t>
                      </a:r>
                    </a:p>
                    <a:p>
                      <a:pPr marL="285750" indent="-285750">
                        <a:buFont typeface="Arial" panose="020B0604020202020204" pitchFamily="34" charset="0"/>
                        <a:buChar char="•"/>
                      </a:pPr>
                      <a:r>
                        <a:rPr lang="en-US" sz="2100" dirty="0"/>
                        <a:t>Edited permissions </a:t>
                      </a:r>
                    </a:p>
                    <a:p>
                      <a:pPr marL="285750" indent="-285750">
                        <a:buFont typeface="Arial" panose="020B0604020202020204" pitchFamily="34" charset="0"/>
                        <a:buChar char="•"/>
                      </a:pPr>
                      <a:r>
                        <a:rPr lang="en-US" sz="2100" dirty="0"/>
                        <a:t>Deleted permissions </a:t>
                      </a:r>
                    </a:p>
                    <a:p>
                      <a:pPr marL="285750" indent="-285750">
                        <a:buFont typeface="Arial" panose="020B0604020202020204" pitchFamily="34" charset="0"/>
                        <a:buChar char="•"/>
                      </a:pPr>
                      <a:r>
                        <a:rPr lang="en-US" sz="2100" dirty="0"/>
                        <a:t>Started a paid trial </a:t>
                      </a:r>
                    </a:p>
                    <a:p>
                      <a:pPr marL="285750" indent="-285750">
                        <a:buFont typeface="Arial" panose="020B0604020202020204" pitchFamily="34" charset="0"/>
                        <a:buChar char="•"/>
                      </a:pPr>
                      <a:r>
                        <a:rPr lang="en-US" sz="2100" dirty="0"/>
                        <a:t>Renewed a paid trial </a:t>
                      </a:r>
                      <a:endParaRPr lang="en-US" sz="2100" dirty="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2100" dirty="0"/>
                        <a:t>Created app</a:t>
                      </a:r>
                    </a:p>
                    <a:p>
                      <a:pPr marL="285750" indent="-285750">
                        <a:buFont typeface="Arial" panose="020B0604020202020204" pitchFamily="34" charset="0"/>
                        <a:buChar char="•"/>
                      </a:pPr>
                      <a:r>
                        <a:rPr lang="en-US" sz="2100" dirty="0"/>
                        <a:t>Edited/save app (draft)</a:t>
                      </a:r>
                    </a:p>
                    <a:p>
                      <a:pPr marL="285750" indent="-285750">
                        <a:buFont typeface="Arial" panose="020B0604020202020204" pitchFamily="34" charset="0"/>
                        <a:buChar char="•"/>
                      </a:pPr>
                      <a:r>
                        <a:rPr lang="en-US" sz="2100" dirty="0"/>
                        <a:t>Published app</a:t>
                      </a:r>
                    </a:p>
                    <a:p>
                      <a:pPr marL="285750" indent="-285750">
                        <a:buFont typeface="Arial" panose="020B0604020202020204" pitchFamily="34" charset="0"/>
                        <a:buChar char="•"/>
                      </a:pPr>
                      <a:r>
                        <a:rPr lang="en-US" sz="2100" dirty="0"/>
                        <a:t>Deleted app</a:t>
                      </a:r>
                    </a:p>
                    <a:p>
                      <a:pPr marL="285750" indent="-285750">
                        <a:buFont typeface="Arial" panose="020B0604020202020204" pitchFamily="34" charset="0"/>
                        <a:buChar char="•"/>
                      </a:pPr>
                      <a:r>
                        <a:rPr lang="en-US" sz="2100" dirty="0"/>
                        <a:t>Restored an app from app version</a:t>
                      </a:r>
                    </a:p>
                    <a:p>
                      <a:pPr marL="285750" indent="-285750">
                        <a:buFont typeface="Arial" panose="020B0604020202020204" pitchFamily="34" charset="0"/>
                        <a:buChar char="•"/>
                      </a:pPr>
                      <a:r>
                        <a:rPr lang="en-US" sz="2100" dirty="0"/>
                        <a:t>Launched app</a:t>
                      </a:r>
                    </a:p>
                    <a:p>
                      <a:pPr marL="285750" indent="-285750">
                        <a:buFont typeface="Arial" panose="020B0604020202020204" pitchFamily="34" charset="0"/>
                        <a:buChar char="•"/>
                      </a:pPr>
                      <a:r>
                        <a:rPr lang="en-US" sz="2100" dirty="0"/>
                        <a:t>Marking app as featured</a:t>
                      </a:r>
                    </a:p>
                    <a:p>
                      <a:pPr marL="285750" indent="-285750">
                        <a:buFont typeface="Arial" panose="020B0604020202020204" pitchFamily="34" charset="0"/>
                        <a:buChar char="•"/>
                      </a:pPr>
                      <a:r>
                        <a:rPr lang="en-US" sz="2100" dirty="0"/>
                        <a:t>Marking app as hero</a:t>
                      </a:r>
                    </a:p>
                    <a:p>
                      <a:pPr marL="285750" indent="-285750">
                        <a:buFont typeface="Arial" panose="020B0604020202020204" pitchFamily="34" charset="0"/>
                        <a:buChar char="•"/>
                      </a:pPr>
                      <a:r>
                        <a:rPr lang="en-US" sz="2100" dirty="0"/>
                        <a:t>Edited app permissions</a:t>
                      </a:r>
                    </a:p>
                    <a:p>
                      <a:pPr marL="285750" indent="-285750">
                        <a:buFont typeface="Arial" panose="020B0604020202020204" pitchFamily="34" charset="0"/>
                        <a:buChar char="•"/>
                      </a:pPr>
                      <a:r>
                        <a:rPr lang="en-US" sz="2100" dirty="0"/>
                        <a:t>Deleted app permissions</a:t>
                      </a:r>
                    </a:p>
                  </a:txBody>
                  <a:tcPr/>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191260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588468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304800" y="1341121"/>
            <a:ext cx="11839872" cy="4468787"/>
          </a:xfrm>
        </p:spPr>
        <p:txBody>
          <a:bodyPr/>
          <a:lstStyle/>
          <a:p>
            <a:r>
              <a:rPr lang="en-US"/>
              <a:t>Must have an Office 365 E3 or greater license</a:t>
            </a:r>
            <a:br>
              <a:rPr lang="en-US"/>
            </a:br>
            <a:endParaRPr lang="en-US"/>
          </a:p>
          <a:p>
            <a:r>
              <a:rPr lang="en-US"/>
              <a:t>Must enable at the organization level</a:t>
            </a:r>
          </a:p>
          <a:p>
            <a:pPr lvl="1"/>
            <a:r>
              <a:rPr lang="en-US" sz="2667"/>
              <a:t>Enable-</a:t>
            </a:r>
            <a:r>
              <a:rPr lang="en-US" sz="2667" err="1"/>
              <a:t>OrganizationCustomization</a:t>
            </a:r>
            <a:endParaRPr lang="en-US" sz="2667"/>
          </a:p>
          <a:p>
            <a:pPr lvl="1"/>
            <a:r>
              <a:rPr lang="en-US" sz="2667"/>
              <a:t>Set-</a:t>
            </a:r>
            <a:r>
              <a:rPr lang="en-US" sz="2667" err="1"/>
              <a:t>AdminAuditLogConfig</a:t>
            </a:r>
            <a:r>
              <a:rPr lang="en-US" sz="2667"/>
              <a:t> -</a:t>
            </a:r>
            <a:r>
              <a:rPr lang="en-US" sz="2667" err="1"/>
              <a:t>UnifiedAuditLogIngestionEnabled</a:t>
            </a:r>
            <a:r>
              <a:rPr lang="en-US" sz="2667"/>
              <a:t> $true</a:t>
            </a:r>
          </a:p>
          <a:p>
            <a:endParaRPr lang="en-US"/>
          </a:p>
          <a:p>
            <a:r>
              <a:rPr lang="en-US"/>
              <a:t>Non service admins need permissions to view</a:t>
            </a:r>
          </a:p>
          <a:p>
            <a:pPr lvl="1"/>
            <a:r>
              <a:rPr lang="en-US" sz="2667"/>
              <a:t>E.g. Add-</a:t>
            </a:r>
            <a:r>
              <a:rPr lang="en-US" sz="2667" err="1"/>
              <a:t>RoleGroupMember</a:t>
            </a:r>
            <a:r>
              <a:rPr lang="en-US" sz="2667"/>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588263" y="457200"/>
            <a:ext cx="11018520" cy="664797"/>
          </a:xfrm>
        </p:spPr>
        <p:txBody>
          <a:bodyPr/>
          <a:lstStyle/>
          <a:p>
            <a:r>
              <a:rPr lang="en-US" sz="48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556508" y="1263097"/>
            <a:ext cx="11018520" cy="2326791"/>
          </a:xfrm>
        </p:spPr>
        <p:txBody>
          <a:bodyPr/>
          <a:lstStyle/>
          <a:p>
            <a:r>
              <a:rPr lang="en-US" sz="2400" dirty="0"/>
              <a:t>An example of alerting that can be implemented is subscribing to Office 365 Security and Compliance Audit Logs </a:t>
            </a:r>
          </a:p>
          <a:p>
            <a:endParaRPr lang="en-US" sz="2400" dirty="0"/>
          </a:p>
          <a:p>
            <a:r>
              <a:rPr lang="en-US" sz="2400" dirty="0"/>
              <a:t>This can be achieved through either a </a:t>
            </a:r>
            <a:r>
              <a:rPr lang="en-US" sz="2400" dirty="0">
                <a:hlinkClick r:id="rId2"/>
              </a:rPr>
              <a:t>webhook</a:t>
            </a:r>
            <a:r>
              <a:rPr lang="en-US" sz="2400" dirty="0"/>
              <a:t> subscription or </a:t>
            </a:r>
            <a:r>
              <a:rPr lang="en-US" sz="2400" dirty="0">
                <a:hlinkClick r:id="rId3"/>
              </a:rPr>
              <a:t>polling</a:t>
            </a:r>
            <a:r>
              <a:rPr lang="en-US" sz="24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770971" y="3928571"/>
            <a:ext cx="2730784" cy="2857712"/>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4799016" y="4435145"/>
            <a:ext cx="2373947" cy="1848939"/>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5228947" y="6301634"/>
            <a:ext cx="1881605" cy="307777"/>
          </a:xfrm>
          <a:prstGeom prst="rect">
            <a:avLst/>
          </a:prstGeom>
          <a:noFill/>
        </p:spPr>
        <p:txBody>
          <a:bodyPr wrap="none" lIns="0" tIns="0" rIns="0" bIns="0" rtlCol="0">
            <a:spAutoFit/>
          </a:bodyPr>
          <a:lstStyle/>
          <a:p>
            <a:pPr defTabSz="457189">
              <a:defRPr/>
            </a:pPr>
            <a:r>
              <a:rPr lang="en-US" sz="20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9627805" y="6147745"/>
            <a:ext cx="745397" cy="307777"/>
          </a:xfrm>
          <a:prstGeom prst="rect">
            <a:avLst/>
          </a:prstGeom>
          <a:noFill/>
        </p:spPr>
        <p:txBody>
          <a:bodyPr wrap="none" lIns="0" tIns="0" rIns="0" bIns="0" rtlCol="0">
            <a:spAutoFit/>
          </a:bodyPr>
          <a:lstStyle/>
          <a:p>
            <a:pPr defTabSz="457189">
              <a:defRPr/>
            </a:pPr>
            <a:r>
              <a:rPr lang="en-US" sz="20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7172962" y="5359615"/>
            <a:ext cx="21173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3501755" y="5357427"/>
            <a:ext cx="1297261" cy="2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814459" y="3959403"/>
            <a:ext cx="2620461" cy="261610"/>
          </a:xfrm>
          <a:prstGeom prst="rect">
            <a:avLst/>
          </a:prstGeom>
          <a:noFill/>
        </p:spPr>
        <p:txBody>
          <a:bodyPr wrap="none" lIns="0" tIns="0" rIns="0" bIns="0" rtlCol="0">
            <a:spAutoFit/>
          </a:bodyPr>
          <a:lstStyle/>
          <a:p>
            <a:pPr algn="l"/>
            <a:r>
              <a:rPr lang="en-US" sz="1700"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9290298" y="4119772"/>
            <a:ext cx="1334639" cy="2088064"/>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567" y="4502305"/>
            <a:ext cx="376552" cy="376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4853391" y="4505517"/>
            <a:ext cx="484071" cy="37924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5705062" y="4502306"/>
            <a:ext cx="376551" cy="376551"/>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10373200" y="4254643"/>
            <a:ext cx="697208" cy="584583"/>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1093317" y="4304400"/>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784488" y="5234905"/>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489079" y="228603"/>
            <a:ext cx="11296416" cy="664797"/>
          </a:xfrm>
        </p:spPr>
        <p:txBody>
          <a:bodyPr/>
          <a:lstStyle/>
          <a:p>
            <a:r>
              <a:rPr lang="en-US" sz="48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584200" y="1435498"/>
            <a:ext cx="6375896" cy="2737224"/>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7728181" y="1700808"/>
            <a:ext cx="3456384"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8016213" y="2696520"/>
            <a:ext cx="3168352"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8592278" y="3717032"/>
            <a:ext cx="261914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489079" y="228603"/>
            <a:ext cx="11296416" cy="664797"/>
          </a:xfrm>
        </p:spPr>
        <p:txBody>
          <a:bodyPr/>
          <a:lstStyle/>
          <a:p>
            <a:r>
              <a:rPr lang="en-US" sz="48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719403" y="1700808"/>
            <a:ext cx="6032352" cy="3301408"/>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8304246" y="1763931"/>
            <a:ext cx="2548597" cy="3175163"/>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6576054" y="3351512"/>
            <a:ext cx="1344149" cy="94158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503081"/>
            <a:ext cx="6768085" cy="2031325"/>
          </a:xfrm>
        </p:spPr>
        <p:txBody>
          <a:bodyPr/>
          <a:lstStyle/>
          <a:p>
            <a:pPr>
              <a:lnSpc>
                <a:spcPct val="100000"/>
              </a:lnSpc>
              <a:spcBef>
                <a:spcPts val="50"/>
              </a:spcBef>
            </a:pPr>
            <a:br>
              <a:rPr lang="en-US" sz="2400" dirty="0">
                <a:latin typeface="Times New Roman"/>
                <a:cs typeface="Times New Roman"/>
              </a:rPr>
            </a:br>
            <a:r>
              <a:rPr lang="en-US" b="1" dirty="0">
                <a:latin typeface="Carlito"/>
                <a:cs typeface="Carlito"/>
              </a:rPr>
              <a:t>AN </a:t>
            </a:r>
            <a:r>
              <a:rPr lang="en-US" b="1" spc="-10" dirty="0">
                <a:latin typeface="Carlito"/>
                <a:cs typeface="Carlito"/>
              </a:rPr>
              <a:t>OVERVIEW </a:t>
            </a:r>
            <a:r>
              <a:rPr lang="en-US" b="1" dirty="0">
                <a:latin typeface="Carlito"/>
                <a:cs typeface="Carlito"/>
              </a:rPr>
              <a:t>OF  </a:t>
            </a:r>
            <a:r>
              <a:rPr lang="en-US" b="1" spc="-5" dirty="0">
                <a:latin typeface="Carlito"/>
                <a:cs typeface="Carlito"/>
              </a:rPr>
              <a:t>MICROSOFT POWER  </a:t>
            </a:r>
            <a:r>
              <a:rPr lang="en-US" b="1" spc="-20" dirty="0">
                <a:latin typeface="Carlito"/>
                <a:cs typeface="Carlito"/>
              </a:rPr>
              <a:t>PLATFORM</a:t>
            </a:r>
            <a:r>
              <a:rPr lang="en-US" b="1" spc="-60" dirty="0">
                <a:latin typeface="Carlito"/>
                <a:cs typeface="Carlito"/>
              </a:rPr>
              <a:t> </a:t>
            </a:r>
            <a:r>
              <a:rPr lang="en-US" b="1" spc="-5" dirty="0">
                <a:latin typeface="Carlito"/>
                <a:cs typeface="Carlito"/>
              </a:rPr>
              <a:t>ARCHITECTURE</a:t>
            </a:r>
            <a:endParaRPr lang="en-GB" dirty="0"/>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489079" y="228603"/>
            <a:ext cx="11296416" cy="664797"/>
          </a:xfrm>
        </p:spPr>
        <p:txBody>
          <a:bodyPr/>
          <a:lstStyle/>
          <a:p>
            <a:r>
              <a:rPr lang="en-US" sz="48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489079" y="2523020"/>
            <a:ext cx="5414900" cy="1609429"/>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6288022" y="2413449"/>
            <a:ext cx="5073415" cy="1975659"/>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519795"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6288021"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3834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a:t>The PowerShell Cmdlets give admins full visibility to all activity for PowerApps and Flow in their organization - </a:t>
            </a:r>
            <a:r>
              <a:rPr lang="en-US" sz="2400">
                <a:hlinkClick r:id="rId3"/>
              </a:rPr>
              <a:t>aka.ms/</a:t>
            </a:r>
            <a:r>
              <a:rPr lang="en-US" sz="2400" err="1">
                <a:hlinkClick r:id="rId3"/>
              </a:rPr>
              <a:t>powerappspowershell</a:t>
            </a:r>
            <a:r>
              <a:rPr lang="en-US" sz="2400"/>
              <a:t>.</a:t>
            </a:r>
          </a:p>
          <a:p>
            <a:endParaRPr lang="en-US" sz="2400"/>
          </a:p>
          <a:p>
            <a:r>
              <a:rPr lang="en-US" sz="2400"/>
              <a:t>Management connectors</a:t>
            </a:r>
          </a:p>
          <a:p>
            <a:pPr lvl="1"/>
            <a:r>
              <a:rPr lang="en-US" sz="1800" b="1"/>
              <a:t>Full visibility</a:t>
            </a:r>
            <a:r>
              <a:rPr lang="en-US" sz="1800"/>
              <a:t>: Power Platform APIs in an accessible connector interface, provide admin access to resources</a:t>
            </a:r>
          </a:p>
          <a:p>
            <a:pPr lvl="1"/>
            <a:r>
              <a:rPr lang="en-US" sz="1800" b="1"/>
              <a:t>Customization </a:t>
            </a:r>
            <a:r>
              <a:rPr lang="en-US" sz="1800"/>
              <a:t>: Pull the metadata you need to build the custom reports you want</a:t>
            </a:r>
          </a:p>
          <a:p>
            <a:pPr lvl="1"/>
            <a:r>
              <a:rPr lang="en-US" sz="1800" b="1" u="sng"/>
              <a:t>Flexibility</a:t>
            </a:r>
            <a:r>
              <a:rPr lang="en-US" sz="1800" u="sng"/>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36491129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220122601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663502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8976320" y="1700808"/>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8976320" y="266091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8976320" y="361997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8988438" y="4677139"/>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 y="1203961"/>
            <a:ext cx="8559863" cy="5753143"/>
          </a:xfrm>
          <a:prstGeom prst="rect">
            <a:avLst/>
          </a:prstGeom>
          <a:ln>
            <a:solidFill>
              <a:schemeClr val="tx1"/>
            </a:solidFill>
          </a:ln>
        </p:spPr>
      </p:pic>
    </p:spTree>
    <p:extLst>
      <p:ext uri="{BB962C8B-B14F-4D97-AF65-F5344CB8AC3E}">
        <p14:creationId xmlns:p14="http://schemas.microsoft.com/office/powerpoint/2010/main" val="1514451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UI Flows</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411363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66282" y="1169467"/>
            <a:ext cx="3916045" cy="323850"/>
          </a:xfrm>
          <a:prstGeom prst="rect">
            <a:avLst/>
          </a:prstGeom>
        </p:spPr>
        <p:txBody>
          <a:bodyPr vert="horz" wrap="square" lIns="0" tIns="13335" rIns="0" bIns="0" rtlCol="0">
            <a:spAutoFit/>
          </a:bodyPr>
          <a:lstStyle/>
          <a:p>
            <a:pPr marL="12700">
              <a:lnSpc>
                <a:spcPct val="100000"/>
              </a:lnSpc>
              <a:spcBef>
                <a:spcPts val="105"/>
              </a:spcBef>
            </a:pPr>
            <a:r>
              <a:rPr sz="1950" b="1" spc="-5" dirty="0">
                <a:solidFill>
                  <a:srgbClr val="0F3C8B"/>
                </a:solidFill>
                <a:latin typeface="Segoe UI Semibold"/>
                <a:ea typeface="+mn-ea"/>
                <a:cs typeface="Segoe UI Semibold"/>
              </a:rPr>
              <a:t>Robotic Process Automation (RPA)</a:t>
            </a:r>
          </a:p>
        </p:txBody>
      </p:sp>
      <p:sp>
        <p:nvSpPr>
          <p:cNvPr id="4" name="object 4"/>
          <p:cNvSpPr/>
          <p:nvPr/>
        </p:nvSpPr>
        <p:spPr>
          <a:xfrm>
            <a:off x="5330016" y="1206474"/>
            <a:ext cx="137032" cy="18453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1360377" y="1649577"/>
            <a:ext cx="3244722" cy="24511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1359615" y="2100301"/>
            <a:ext cx="2500630" cy="186816"/>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3937968" y="2207208"/>
            <a:ext cx="124205" cy="1564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150059" y="2100301"/>
            <a:ext cx="245237" cy="242442"/>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1359615" y="2548356"/>
            <a:ext cx="3206750" cy="242443"/>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1361266" y="2996412"/>
            <a:ext cx="4155186" cy="24104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1368758" y="3444468"/>
            <a:ext cx="1692529" cy="24244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txBox="1"/>
          <p:nvPr/>
        </p:nvSpPr>
        <p:spPr>
          <a:xfrm>
            <a:off x="6742255" y="978007"/>
            <a:ext cx="4498975" cy="921385"/>
          </a:xfrm>
          <a:prstGeom prst="rect">
            <a:avLst/>
          </a:prstGeom>
        </p:spPr>
        <p:txBody>
          <a:bodyPr vert="horz" wrap="square" lIns="0" tIns="162560" rIns="0" bIns="0" rtlCol="0">
            <a:spAutoFit/>
          </a:bodyPr>
          <a:lstStyle/>
          <a:p>
            <a:pPr marL="12700" marR="0" lvl="0" indent="0" algn="l" defTabSz="914400" rtl="0" eaLnBrk="1" fontAlgn="auto" latinLnBrk="0" hangingPunct="1">
              <a:lnSpc>
                <a:spcPct val="100000"/>
              </a:lnSpc>
              <a:spcBef>
                <a:spcPts val="1280"/>
              </a:spcBef>
              <a:spcAft>
                <a:spcPts val="0"/>
              </a:spcAft>
              <a:buClrTx/>
              <a:buSzTx/>
              <a:buFontTx/>
              <a:buNone/>
              <a:tabLst/>
              <a:defRPr/>
            </a:pPr>
            <a:r>
              <a:rPr kumimoji="0" sz="1950" b="1" i="0" u="none" strike="noStrike" kern="1200" cap="none" spc="-20" normalizeH="0" baseline="0" noProof="0" dirty="0">
                <a:ln>
                  <a:noFill/>
                </a:ln>
                <a:solidFill>
                  <a:srgbClr val="0F3C8B"/>
                </a:solidFill>
                <a:effectLst/>
                <a:uLnTx/>
                <a:uFillTx/>
                <a:latin typeface="Segoe UI Semibold"/>
                <a:ea typeface="+mn-ea"/>
                <a:cs typeface="Segoe UI Semibold"/>
              </a:rPr>
              <a:t>Power </a:t>
            </a:r>
            <a:r>
              <a:rPr kumimoji="0" sz="1950" b="1" i="0" u="none" strike="noStrike" kern="1200" cap="none" spc="-5" normalizeH="0" baseline="0" noProof="0" dirty="0">
                <a:ln>
                  <a:noFill/>
                </a:ln>
                <a:solidFill>
                  <a:srgbClr val="0F3C8B"/>
                </a:solidFill>
                <a:effectLst/>
                <a:uLnTx/>
                <a:uFillTx/>
                <a:latin typeface="Segoe UI Semibold"/>
                <a:ea typeface="+mn-ea"/>
                <a:cs typeface="Segoe UI Semibold"/>
              </a:rPr>
              <a:t>Automate is </a:t>
            </a:r>
            <a:r>
              <a:rPr kumimoji="0" sz="1950" b="1" i="0" u="none" strike="noStrike" kern="1200" cap="none" spc="0" normalizeH="0" baseline="0" noProof="0" dirty="0">
                <a:ln>
                  <a:noFill/>
                </a:ln>
                <a:solidFill>
                  <a:srgbClr val="0F3C8B"/>
                </a:solidFill>
                <a:effectLst/>
                <a:uLnTx/>
                <a:uFillTx/>
                <a:latin typeface="Segoe UI Semibold"/>
                <a:ea typeface="+mn-ea"/>
                <a:cs typeface="Segoe UI Semibold"/>
              </a:rPr>
              <a:t>an </a:t>
            </a:r>
            <a:r>
              <a:rPr kumimoji="0" sz="1950" b="1" i="0" u="none" strike="noStrike" kern="1200" cap="none" spc="-5" normalizeH="0" baseline="0" noProof="0" dirty="0">
                <a:ln>
                  <a:noFill/>
                </a:ln>
                <a:solidFill>
                  <a:srgbClr val="0F3C8B"/>
                </a:solidFill>
                <a:effectLst/>
                <a:uLnTx/>
                <a:uFillTx/>
                <a:latin typeface="Segoe UI Semibold"/>
                <a:ea typeface="+mn-ea"/>
                <a:cs typeface="Segoe UI Semibold"/>
              </a:rPr>
              <a:t>intelligent</a:t>
            </a:r>
            <a:r>
              <a:rPr kumimoji="0" sz="1950" b="1" i="0" u="none" strike="noStrike" kern="1200" cap="none" spc="160" normalizeH="0" baseline="0" noProof="0" dirty="0">
                <a:ln>
                  <a:noFill/>
                </a:ln>
                <a:solidFill>
                  <a:srgbClr val="0F3C8B"/>
                </a:solidFill>
                <a:effectLst/>
                <a:uLnTx/>
                <a:uFillTx/>
                <a:latin typeface="Segoe UI Semibold"/>
                <a:ea typeface="+mn-ea"/>
                <a:cs typeface="Segoe UI Semibold"/>
              </a:rPr>
              <a:t> </a:t>
            </a:r>
            <a:r>
              <a:rPr kumimoji="0" sz="1950" b="1" i="0" u="none" strike="noStrike" kern="1200" cap="none" spc="0" normalizeH="0" baseline="0" noProof="0" dirty="0">
                <a:ln>
                  <a:noFill/>
                </a:ln>
                <a:solidFill>
                  <a:srgbClr val="0F3C8B"/>
                </a:solidFill>
                <a:effectLst/>
                <a:uLnTx/>
                <a:uFillTx/>
                <a:latin typeface="Segoe UI Semibold"/>
                <a:ea typeface="+mn-ea"/>
                <a:cs typeface="Segoe UI Semibold"/>
              </a:rPr>
              <a:t>digital</a:t>
            </a:r>
            <a:endParaRPr kumimoji="0" sz="19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1190"/>
              </a:spcBef>
              <a:spcAft>
                <a:spcPts val="0"/>
              </a:spcAft>
              <a:buClrTx/>
              <a:buSzTx/>
              <a:buFontTx/>
              <a:buNone/>
              <a:tabLst/>
              <a:defRPr/>
            </a:pPr>
            <a:r>
              <a:rPr kumimoji="0" sz="1950" b="1" i="0" u="none" strike="noStrike" kern="1200" cap="none" spc="-5" normalizeH="0" baseline="0" noProof="0" dirty="0">
                <a:ln>
                  <a:noFill/>
                </a:ln>
                <a:solidFill>
                  <a:srgbClr val="0F3C8B"/>
                </a:solidFill>
                <a:effectLst/>
                <a:uLnTx/>
                <a:uFillTx/>
                <a:latin typeface="Segoe UI Semibold"/>
                <a:ea typeface="+mn-ea"/>
                <a:cs typeface="Segoe UI Semibold"/>
              </a:rPr>
              <a:t>process </a:t>
            </a:r>
            <a:r>
              <a:rPr kumimoji="0" sz="1950" b="1" i="0" u="none" strike="noStrike" kern="1200" cap="none" spc="0" normalizeH="0" baseline="0" noProof="0" dirty="0">
                <a:ln>
                  <a:noFill/>
                </a:ln>
                <a:solidFill>
                  <a:srgbClr val="0F3C8B"/>
                </a:solidFill>
                <a:effectLst/>
                <a:uLnTx/>
                <a:uFillTx/>
                <a:latin typeface="Segoe UI Semibold"/>
                <a:ea typeface="+mn-ea"/>
                <a:cs typeface="Segoe UI Semibold"/>
              </a:rPr>
              <a:t>automation </a:t>
            </a:r>
            <a:r>
              <a:rPr kumimoji="0" sz="1950" b="1" i="0" u="none" strike="noStrike" kern="1200" cap="none" spc="-30" normalizeH="0" baseline="0" noProof="0" dirty="0">
                <a:ln>
                  <a:noFill/>
                </a:ln>
                <a:solidFill>
                  <a:srgbClr val="0F3C8B"/>
                </a:solidFill>
                <a:effectLst/>
                <a:uLnTx/>
                <a:uFillTx/>
                <a:latin typeface="Segoe UI Semibold"/>
                <a:ea typeface="+mn-ea"/>
                <a:cs typeface="Segoe UI Semibold"/>
              </a:rPr>
              <a:t>(DPA)</a:t>
            </a:r>
            <a:r>
              <a:rPr kumimoji="0" sz="1950" b="1" i="0" u="none" strike="noStrike" kern="1200" cap="none" spc="90" normalizeH="0" baseline="0" noProof="0" dirty="0">
                <a:ln>
                  <a:noFill/>
                </a:ln>
                <a:solidFill>
                  <a:srgbClr val="0F3C8B"/>
                </a:solidFill>
                <a:effectLst/>
                <a:uLnTx/>
                <a:uFillTx/>
                <a:latin typeface="Segoe UI Semibold"/>
                <a:ea typeface="+mn-ea"/>
                <a:cs typeface="Segoe UI Semibold"/>
              </a:rPr>
              <a:t> </a:t>
            </a:r>
            <a:r>
              <a:rPr kumimoji="0" sz="1950" b="1" i="0" u="none" strike="noStrike" kern="1200" cap="none" spc="10" normalizeH="0" baseline="0" noProof="0" dirty="0">
                <a:ln>
                  <a:noFill/>
                </a:ln>
                <a:solidFill>
                  <a:srgbClr val="0F3C8B"/>
                </a:solidFill>
                <a:effectLst/>
                <a:uLnTx/>
                <a:uFillTx/>
                <a:latin typeface="Segoe UI Semibold"/>
                <a:ea typeface="+mn-ea"/>
                <a:cs typeface="Segoe UI Semibold"/>
              </a:rPr>
              <a:t>service</a:t>
            </a:r>
            <a:endParaRPr kumimoji="0" sz="19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13" name="object 13"/>
          <p:cNvSpPr/>
          <p:nvPr/>
        </p:nvSpPr>
        <p:spPr>
          <a:xfrm>
            <a:off x="10627186" y="1652245"/>
            <a:ext cx="423037" cy="186816"/>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6764989" y="2548356"/>
            <a:ext cx="1387855" cy="242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6765751" y="2100301"/>
            <a:ext cx="4080509" cy="24244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8274129" y="2548356"/>
            <a:ext cx="3011931" cy="18681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8187389" y="2655264"/>
            <a:ext cx="66226" cy="156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756988" y="3441802"/>
            <a:ext cx="3455670" cy="243712"/>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765751" y="2996412"/>
            <a:ext cx="3519042" cy="241045"/>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765751" y="3892524"/>
            <a:ext cx="1344295" cy="24244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6100618" y="1206474"/>
            <a:ext cx="45719" cy="4031703"/>
          </a:xfrm>
          <a:custGeom>
            <a:avLst/>
            <a:gdLst/>
            <a:ahLst/>
            <a:cxnLst/>
            <a:rect l="l" t="t" r="r" b="b"/>
            <a:pathLst>
              <a:path h="2574290">
                <a:moveTo>
                  <a:pt x="0" y="0"/>
                </a:moveTo>
                <a:lnTo>
                  <a:pt x="0" y="2574036"/>
                </a:lnTo>
              </a:path>
            </a:pathLst>
          </a:custGeom>
          <a:ln w="6096">
            <a:solidFill>
              <a:srgbClr val="7E829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3399997" y="4482566"/>
            <a:ext cx="144017" cy="143890"/>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3235785" y="4731499"/>
            <a:ext cx="472440" cy="295275"/>
          </a:xfrm>
          <a:custGeom>
            <a:avLst/>
            <a:gdLst/>
            <a:ahLst/>
            <a:cxnLst/>
            <a:rect l="l" t="t" r="r" b="b"/>
            <a:pathLst>
              <a:path w="472439" h="295275">
                <a:moveTo>
                  <a:pt x="472439" y="253428"/>
                </a:moveTo>
                <a:lnTo>
                  <a:pt x="472439" y="130924"/>
                </a:lnTo>
                <a:lnTo>
                  <a:pt x="472439" y="68016"/>
                </a:lnTo>
                <a:lnTo>
                  <a:pt x="472439" y="44839"/>
                </a:lnTo>
                <a:lnTo>
                  <a:pt x="472439" y="41529"/>
                </a:lnTo>
                <a:lnTo>
                  <a:pt x="469165" y="25379"/>
                </a:lnTo>
                <a:lnTo>
                  <a:pt x="460248" y="12177"/>
                </a:lnTo>
                <a:lnTo>
                  <a:pt x="447043" y="3268"/>
                </a:lnTo>
                <a:lnTo>
                  <a:pt x="430911" y="0"/>
                </a:lnTo>
                <a:lnTo>
                  <a:pt x="205799" y="0"/>
                </a:lnTo>
                <a:lnTo>
                  <a:pt x="90201" y="0"/>
                </a:lnTo>
                <a:lnTo>
                  <a:pt x="47613" y="0"/>
                </a:lnTo>
                <a:lnTo>
                  <a:pt x="41529" y="0"/>
                </a:lnTo>
                <a:lnTo>
                  <a:pt x="25396" y="3268"/>
                </a:lnTo>
                <a:lnTo>
                  <a:pt x="12192" y="12177"/>
                </a:lnTo>
                <a:lnTo>
                  <a:pt x="3274" y="25379"/>
                </a:lnTo>
                <a:lnTo>
                  <a:pt x="0" y="41529"/>
                </a:lnTo>
                <a:lnTo>
                  <a:pt x="0" y="164033"/>
                </a:lnTo>
                <a:lnTo>
                  <a:pt x="0" y="226941"/>
                </a:lnTo>
                <a:lnTo>
                  <a:pt x="0" y="250117"/>
                </a:lnTo>
                <a:lnTo>
                  <a:pt x="0" y="253428"/>
                </a:lnTo>
                <a:lnTo>
                  <a:pt x="3274" y="269577"/>
                </a:lnTo>
                <a:lnTo>
                  <a:pt x="12192" y="282779"/>
                </a:lnTo>
                <a:lnTo>
                  <a:pt x="25396" y="291688"/>
                </a:lnTo>
                <a:lnTo>
                  <a:pt x="41529" y="294957"/>
                </a:lnTo>
                <a:lnTo>
                  <a:pt x="266640" y="294957"/>
                </a:lnTo>
                <a:lnTo>
                  <a:pt x="382238" y="294957"/>
                </a:lnTo>
                <a:lnTo>
                  <a:pt x="424826" y="294957"/>
                </a:lnTo>
                <a:lnTo>
                  <a:pt x="430911" y="294957"/>
                </a:lnTo>
                <a:lnTo>
                  <a:pt x="447043" y="291688"/>
                </a:lnTo>
                <a:lnTo>
                  <a:pt x="460248" y="282779"/>
                </a:lnTo>
                <a:lnTo>
                  <a:pt x="469165" y="269577"/>
                </a:lnTo>
                <a:lnTo>
                  <a:pt x="472439" y="253428"/>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3117675" y="5144452"/>
            <a:ext cx="708660" cy="266065"/>
          </a:xfrm>
          <a:custGeom>
            <a:avLst/>
            <a:gdLst/>
            <a:ahLst/>
            <a:cxnLst/>
            <a:rect l="l" t="t" r="r" b="b"/>
            <a:pathLst>
              <a:path w="708660" h="266064">
                <a:moveTo>
                  <a:pt x="708659" y="265468"/>
                </a:moveTo>
                <a:lnTo>
                  <a:pt x="708659" y="140371"/>
                </a:lnTo>
                <a:lnTo>
                  <a:pt x="708659" y="76133"/>
                </a:lnTo>
                <a:lnTo>
                  <a:pt x="708659" y="52466"/>
                </a:lnTo>
                <a:lnTo>
                  <a:pt x="708659" y="49085"/>
                </a:lnTo>
                <a:lnTo>
                  <a:pt x="704802" y="29966"/>
                </a:lnTo>
                <a:lnTo>
                  <a:pt x="694277" y="14365"/>
                </a:lnTo>
                <a:lnTo>
                  <a:pt x="678656" y="3853"/>
                </a:lnTo>
                <a:lnTo>
                  <a:pt x="659510" y="0"/>
                </a:lnTo>
                <a:lnTo>
                  <a:pt x="306645" y="0"/>
                </a:lnTo>
                <a:lnTo>
                  <a:pt x="125444" y="0"/>
                </a:lnTo>
                <a:lnTo>
                  <a:pt x="58685" y="0"/>
                </a:lnTo>
                <a:lnTo>
                  <a:pt x="49149" y="0"/>
                </a:lnTo>
                <a:lnTo>
                  <a:pt x="30003" y="3853"/>
                </a:lnTo>
                <a:lnTo>
                  <a:pt x="14382" y="14365"/>
                </a:lnTo>
                <a:lnTo>
                  <a:pt x="3857" y="29966"/>
                </a:lnTo>
                <a:lnTo>
                  <a:pt x="0" y="49085"/>
                </a:lnTo>
                <a:lnTo>
                  <a:pt x="0" y="174181"/>
                </a:lnTo>
                <a:lnTo>
                  <a:pt x="0" y="238420"/>
                </a:lnTo>
                <a:lnTo>
                  <a:pt x="0" y="262087"/>
                </a:lnTo>
                <a:lnTo>
                  <a:pt x="0" y="265468"/>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3353896" y="5026457"/>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3472005" y="4613504"/>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3590116" y="5026457"/>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3324305" y="4849482"/>
            <a:ext cx="59055" cy="0"/>
          </a:xfrm>
          <a:custGeom>
            <a:avLst/>
            <a:gdLst/>
            <a:ahLst/>
            <a:cxnLst/>
            <a:rect l="l" t="t" r="r" b="b"/>
            <a:pathLst>
              <a:path w="59054">
                <a:moveTo>
                  <a:pt x="0" y="0"/>
                </a:moveTo>
                <a:lnTo>
                  <a:pt x="34141" y="0"/>
                </a:lnTo>
                <a:lnTo>
                  <a:pt x="51673" y="0"/>
                </a:lnTo>
                <a:lnTo>
                  <a:pt x="58132" y="0"/>
                </a:lnTo>
                <a:lnTo>
                  <a:pt x="59054" y="0"/>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3560524" y="4849482"/>
            <a:ext cx="59055" cy="0"/>
          </a:xfrm>
          <a:custGeom>
            <a:avLst/>
            <a:gdLst/>
            <a:ahLst/>
            <a:cxnLst/>
            <a:rect l="l" t="t" r="r" b="b"/>
            <a:pathLst>
              <a:path w="59054">
                <a:moveTo>
                  <a:pt x="0" y="0"/>
                </a:moveTo>
                <a:lnTo>
                  <a:pt x="34141" y="0"/>
                </a:lnTo>
                <a:lnTo>
                  <a:pt x="51673" y="0"/>
                </a:lnTo>
                <a:lnTo>
                  <a:pt x="58132" y="0"/>
                </a:lnTo>
                <a:lnTo>
                  <a:pt x="59055" y="0"/>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3207718" y="4819980"/>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3737562" y="4819980"/>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8586550" y="5043398"/>
            <a:ext cx="171450" cy="317500"/>
          </a:xfrm>
          <a:custGeom>
            <a:avLst/>
            <a:gdLst/>
            <a:ahLst/>
            <a:cxnLst/>
            <a:rect l="l" t="t" r="r" b="b"/>
            <a:pathLst>
              <a:path w="171450" h="317500">
                <a:moveTo>
                  <a:pt x="73659" y="317068"/>
                </a:moveTo>
                <a:lnTo>
                  <a:pt x="73659" y="315975"/>
                </a:lnTo>
                <a:lnTo>
                  <a:pt x="54145" y="310112"/>
                </a:lnTo>
                <a:lnTo>
                  <a:pt x="38703" y="298259"/>
                </a:lnTo>
                <a:lnTo>
                  <a:pt x="28547" y="281739"/>
                </a:lnTo>
                <a:lnTo>
                  <a:pt x="24891" y="261873"/>
                </a:lnTo>
                <a:lnTo>
                  <a:pt x="24891" y="257543"/>
                </a:lnTo>
                <a:lnTo>
                  <a:pt x="24891" y="254304"/>
                </a:lnTo>
                <a:lnTo>
                  <a:pt x="26034" y="249974"/>
                </a:lnTo>
                <a:lnTo>
                  <a:pt x="15537" y="239065"/>
                </a:lnTo>
                <a:lnTo>
                  <a:pt x="7302" y="226029"/>
                </a:lnTo>
                <a:lnTo>
                  <a:pt x="1924" y="211167"/>
                </a:lnTo>
                <a:lnTo>
                  <a:pt x="0" y="194779"/>
                </a:lnTo>
                <a:lnTo>
                  <a:pt x="2153" y="177436"/>
                </a:lnTo>
                <a:lnTo>
                  <a:pt x="8270" y="161510"/>
                </a:lnTo>
                <a:lnTo>
                  <a:pt x="17841" y="147611"/>
                </a:lnTo>
                <a:lnTo>
                  <a:pt x="30352" y="136347"/>
                </a:lnTo>
                <a:lnTo>
                  <a:pt x="28106" y="129853"/>
                </a:lnTo>
                <a:lnTo>
                  <a:pt x="26384" y="123361"/>
                </a:lnTo>
                <a:lnTo>
                  <a:pt x="25280" y="116869"/>
                </a:lnTo>
                <a:lnTo>
                  <a:pt x="24891" y="110375"/>
                </a:lnTo>
                <a:lnTo>
                  <a:pt x="28547" y="89036"/>
                </a:lnTo>
                <a:lnTo>
                  <a:pt x="38703" y="71148"/>
                </a:lnTo>
                <a:lnTo>
                  <a:pt x="54145" y="57722"/>
                </a:lnTo>
                <a:lnTo>
                  <a:pt x="73659" y="49771"/>
                </a:lnTo>
                <a:lnTo>
                  <a:pt x="73659" y="48691"/>
                </a:lnTo>
                <a:lnTo>
                  <a:pt x="77475" y="29671"/>
                </a:lnTo>
                <a:lnTo>
                  <a:pt x="87899" y="14201"/>
                </a:lnTo>
                <a:lnTo>
                  <a:pt x="103395" y="3804"/>
                </a:lnTo>
                <a:lnTo>
                  <a:pt x="122427" y="0"/>
                </a:lnTo>
                <a:lnTo>
                  <a:pt x="141513" y="3804"/>
                </a:lnTo>
                <a:lnTo>
                  <a:pt x="157003" y="14201"/>
                </a:lnTo>
                <a:lnTo>
                  <a:pt x="167397" y="29671"/>
                </a:lnTo>
                <a:lnTo>
                  <a:pt x="171196" y="48691"/>
                </a:lnTo>
                <a:lnTo>
                  <a:pt x="171196" y="203846"/>
                </a:lnTo>
                <a:lnTo>
                  <a:pt x="171196" y="283521"/>
                </a:lnTo>
                <a:lnTo>
                  <a:pt x="171196" y="312874"/>
                </a:lnTo>
                <a:lnTo>
                  <a:pt x="171196" y="317068"/>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8757746" y="5043398"/>
            <a:ext cx="170180" cy="317500"/>
          </a:xfrm>
          <a:custGeom>
            <a:avLst/>
            <a:gdLst/>
            <a:ahLst/>
            <a:cxnLst/>
            <a:rect l="l" t="t" r="r" b="b"/>
            <a:pathLst>
              <a:path w="170179" h="317500">
                <a:moveTo>
                  <a:pt x="97535" y="317068"/>
                </a:moveTo>
                <a:lnTo>
                  <a:pt x="97535" y="315975"/>
                </a:lnTo>
                <a:lnTo>
                  <a:pt x="116621" y="310112"/>
                </a:lnTo>
                <a:lnTo>
                  <a:pt x="132111" y="298259"/>
                </a:lnTo>
                <a:lnTo>
                  <a:pt x="142505" y="281739"/>
                </a:lnTo>
                <a:lnTo>
                  <a:pt x="146303" y="261873"/>
                </a:lnTo>
                <a:lnTo>
                  <a:pt x="146303" y="257543"/>
                </a:lnTo>
                <a:lnTo>
                  <a:pt x="145287" y="254304"/>
                </a:lnTo>
                <a:lnTo>
                  <a:pt x="145287" y="249974"/>
                </a:lnTo>
                <a:lnTo>
                  <a:pt x="155553" y="239065"/>
                </a:lnTo>
                <a:lnTo>
                  <a:pt x="163401" y="226029"/>
                </a:lnTo>
                <a:lnTo>
                  <a:pt x="168415" y="211167"/>
                </a:lnTo>
                <a:lnTo>
                  <a:pt x="170179" y="194779"/>
                </a:lnTo>
                <a:lnTo>
                  <a:pt x="168026" y="177436"/>
                </a:lnTo>
                <a:lnTo>
                  <a:pt x="161909" y="161510"/>
                </a:lnTo>
                <a:lnTo>
                  <a:pt x="152338" y="147611"/>
                </a:lnTo>
                <a:lnTo>
                  <a:pt x="139826" y="136347"/>
                </a:lnTo>
                <a:lnTo>
                  <a:pt x="142660" y="129853"/>
                </a:lnTo>
                <a:lnTo>
                  <a:pt x="144684" y="123361"/>
                </a:lnTo>
                <a:lnTo>
                  <a:pt x="145899" y="116869"/>
                </a:lnTo>
                <a:lnTo>
                  <a:pt x="146303" y="110375"/>
                </a:lnTo>
                <a:lnTo>
                  <a:pt x="142505" y="89036"/>
                </a:lnTo>
                <a:lnTo>
                  <a:pt x="132111" y="71148"/>
                </a:lnTo>
                <a:lnTo>
                  <a:pt x="116621" y="57722"/>
                </a:lnTo>
                <a:lnTo>
                  <a:pt x="97535" y="49771"/>
                </a:lnTo>
                <a:lnTo>
                  <a:pt x="97535" y="48691"/>
                </a:lnTo>
                <a:lnTo>
                  <a:pt x="93737" y="29671"/>
                </a:lnTo>
                <a:lnTo>
                  <a:pt x="83343" y="14201"/>
                </a:lnTo>
                <a:lnTo>
                  <a:pt x="67853" y="3804"/>
                </a:lnTo>
                <a:lnTo>
                  <a:pt x="48767" y="0"/>
                </a:lnTo>
                <a:lnTo>
                  <a:pt x="29735" y="3804"/>
                </a:lnTo>
                <a:lnTo>
                  <a:pt x="14239" y="14201"/>
                </a:lnTo>
                <a:lnTo>
                  <a:pt x="3815" y="29671"/>
                </a:lnTo>
                <a:lnTo>
                  <a:pt x="0" y="48691"/>
                </a:lnTo>
                <a:lnTo>
                  <a:pt x="0" y="203846"/>
                </a:lnTo>
                <a:lnTo>
                  <a:pt x="0" y="283521"/>
                </a:lnTo>
                <a:lnTo>
                  <a:pt x="0" y="312874"/>
                </a:lnTo>
                <a:lnTo>
                  <a:pt x="0" y="317068"/>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8660210" y="5360467"/>
            <a:ext cx="24130" cy="0"/>
          </a:xfrm>
          <a:custGeom>
            <a:avLst/>
            <a:gdLst/>
            <a:ahLst/>
            <a:cxnLst/>
            <a:rect l="l" t="t" r="r" b="b"/>
            <a:pathLst>
              <a:path w="24129">
                <a:moveTo>
                  <a:pt x="0" y="0"/>
                </a:moveTo>
                <a:lnTo>
                  <a:pt x="23875"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8830389" y="5360467"/>
            <a:ext cx="25400" cy="0"/>
          </a:xfrm>
          <a:custGeom>
            <a:avLst/>
            <a:gdLst/>
            <a:ahLst/>
            <a:cxnLst/>
            <a:rect l="l" t="t" r="r" b="b"/>
            <a:pathLst>
              <a:path w="25400">
                <a:moveTo>
                  <a:pt x="0" y="0"/>
                </a:moveTo>
                <a:lnTo>
                  <a:pt x="24892"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p:nvPr/>
        </p:nvSpPr>
        <p:spPr>
          <a:xfrm>
            <a:off x="8647255" y="5238178"/>
            <a:ext cx="220345" cy="48895"/>
          </a:xfrm>
          <a:custGeom>
            <a:avLst/>
            <a:gdLst/>
            <a:ahLst/>
            <a:cxnLst/>
            <a:rect l="l" t="t" r="r" b="b"/>
            <a:pathLst>
              <a:path w="220345" h="48895">
                <a:moveTo>
                  <a:pt x="0" y="0"/>
                </a:moveTo>
                <a:lnTo>
                  <a:pt x="12953" y="0"/>
                </a:lnTo>
                <a:lnTo>
                  <a:pt x="22203" y="1910"/>
                </a:lnTo>
                <a:lnTo>
                  <a:pt x="29797" y="7169"/>
                </a:lnTo>
                <a:lnTo>
                  <a:pt x="34938" y="15066"/>
                </a:lnTo>
                <a:lnTo>
                  <a:pt x="36829" y="24892"/>
                </a:lnTo>
                <a:lnTo>
                  <a:pt x="38736" y="34088"/>
                </a:lnTo>
                <a:lnTo>
                  <a:pt x="43989" y="41665"/>
                </a:lnTo>
                <a:lnTo>
                  <a:pt x="51885" y="46809"/>
                </a:lnTo>
                <a:lnTo>
                  <a:pt x="61722" y="48704"/>
                </a:lnTo>
                <a:lnTo>
                  <a:pt x="89916" y="48704"/>
                </a:lnTo>
                <a:lnTo>
                  <a:pt x="104394" y="48704"/>
                </a:lnTo>
                <a:lnTo>
                  <a:pt x="159257" y="48704"/>
                </a:lnTo>
                <a:lnTo>
                  <a:pt x="168507" y="46809"/>
                </a:lnTo>
                <a:lnTo>
                  <a:pt x="176101" y="41665"/>
                </a:lnTo>
                <a:lnTo>
                  <a:pt x="181242" y="34088"/>
                </a:lnTo>
                <a:lnTo>
                  <a:pt x="183133" y="24892"/>
                </a:lnTo>
                <a:lnTo>
                  <a:pt x="185040" y="15066"/>
                </a:lnTo>
                <a:lnTo>
                  <a:pt x="190293" y="7169"/>
                </a:lnTo>
                <a:lnTo>
                  <a:pt x="198189" y="1910"/>
                </a:lnTo>
                <a:lnTo>
                  <a:pt x="208025" y="0"/>
                </a:lnTo>
                <a:lnTo>
                  <a:pt x="219963"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8672148" y="5140795"/>
            <a:ext cx="170180" cy="48895"/>
          </a:xfrm>
          <a:custGeom>
            <a:avLst/>
            <a:gdLst/>
            <a:ahLst/>
            <a:cxnLst/>
            <a:rect l="l" t="t" r="r" b="b"/>
            <a:pathLst>
              <a:path w="170179" h="48895">
                <a:moveTo>
                  <a:pt x="0" y="0"/>
                </a:moveTo>
                <a:lnTo>
                  <a:pt x="11937" y="0"/>
                </a:lnTo>
                <a:lnTo>
                  <a:pt x="21774" y="1910"/>
                </a:lnTo>
                <a:lnTo>
                  <a:pt x="29670" y="7167"/>
                </a:lnTo>
                <a:lnTo>
                  <a:pt x="34923" y="15060"/>
                </a:lnTo>
                <a:lnTo>
                  <a:pt x="36829" y="24879"/>
                </a:lnTo>
                <a:lnTo>
                  <a:pt x="38738" y="34081"/>
                </a:lnTo>
                <a:lnTo>
                  <a:pt x="43910" y="41657"/>
                </a:lnTo>
                <a:lnTo>
                  <a:pt x="51510" y="46798"/>
                </a:lnTo>
                <a:lnTo>
                  <a:pt x="60705" y="48691"/>
                </a:lnTo>
                <a:lnTo>
                  <a:pt x="88900" y="48691"/>
                </a:lnTo>
                <a:lnTo>
                  <a:pt x="103377" y="48691"/>
                </a:lnTo>
                <a:lnTo>
                  <a:pt x="108711" y="48691"/>
                </a:lnTo>
                <a:lnTo>
                  <a:pt x="109474" y="48691"/>
                </a:lnTo>
                <a:lnTo>
                  <a:pt x="119310" y="46798"/>
                </a:lnTo>
                <a:lnTo>
                  <a:pt x="127206" y="41657"/>
                </a:lnTo>
                <a:lnTo>
                  <a:pt x="132459" y="34081"/>
                </a:lnTo>
                <a:lnTo>
                  <a:pt x="134365" y="24879"/>
                </a:lnTo>
                <a:lnTo>
                  <a:pt x="136274" y="15060"/>
                </a:lnTo>
                <a:lnTo>
                  <a:pt x="141446" y="7167"/>
                </a:lnTo>
                <a:lnTo>
                  <a:pt x="149046" y="1910"/>
                </a:lnTo>
                <a:lnTo>
                  <a:pt x="158241" y="0"/>
                </a:lnTo>
                <a:lnTo>
                  <a:pt x="170179"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8612585" y="5293373"/>
            <a:ext cx="47625" cy="18415"/>
          </a:xfrm>
          <a:custGeom>
            <a:avLst/>
            <a:gdLst/>
            <a:ahLst/>
            <a:cxnLst/>
            <a:rect l="l" t="t" r="r" b="b"/>
            <a:pathLst>
              <a:path w="47625" h="18414">
                <a:moveTo>
                  <a:pt x="0" y="0"/>
                </a:moveTo>
                <a:lnTo>
                  <a:pt x="10316" y="7893"/>
                </a:lnTo>
                <a:lnTo>
                  <a:pt x="21764" y="13657"/>
                </a:lnTo>
                <a:lnTo>
                  <a:pt x="34236" y="17189"/>
                </a:lnTo>
                <a:lnTo>
                  <a:pt x="47625" y="18389"/>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8855281" y="5293373"/>
            <a:ext cx="48260" cy="18415"/>
          </a:xfrm>
          <a:custGeom>
            <a:avLst/>
            <a:gdLst/>
            <a:ahLst/>
            <a:cxnLst/>
            <a:rect l="l" t="t" r="r" b="b"/>
            <a:pathLst>
              <a:path w="48259" h="18414">
                <a:moveTo>
                  <a:pt x="0" y="18389"/>
                </a:moveTo>
                <a:lnTo>
                  <a:pt x="13390" y="17189"/>
                </a:lnTo>
                <a:lnTo>
                  <a:pt x="25876" y="13657"/>
                </a:lnTo>
                <a:lnTo>
                  <a:pt x="37361" y="7893"/>
                </a:lnTo>
                <a:lnTo>
                  <a:pt x="47751"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8616902" y="5179746"/>
            <a:ext cx="48895" cy="0"/>
          </a:xfrm>
          <a:custGeom>
            <a:avLst/>
            <a:gdLst/>
            <a:ahLst/>
            <a:cxnLst/>
            <a:rect l="l" t="t" r="r" b="b"/>
            <a:pathLst>
              <a:path w="48895">
                <a:moveTo>
                  <a:pt x="0" y="0"/>
                </a:moveTo>
                <a:lnTo>
                  <a:pt x="28194" y="0"/>
                </a:lnTo>
                <a:lnTo>
                  <a:pt x="42672" y="0"/>
                </a:lnTo>
                <a:lnTo>
                  <a:pt x="48005" y="0"/>
                </a:lnTo>
                <a:lnTo>
                  <a:pt x="48768"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p:nvPr/>
        </p:nvSpPr>
        <p:spPr>
          <a:xfrm>
            <a:off x="8849948" y="5179746"/>
            <a:ext cx="48895" cy="0"/>
          </a:xfrm>
          <a:custGeom>
            <a:avLst/>
            <a:gdLst/>
            <a:ahLst/>
            <a:cxnLst/>
            <a:rect l="l" t="t" r="r" b="b"/>
            <a:pathLst>
              <a:path w="48895">
                <a:moveTo>
                  <a:pt x="0" y="0"/>
                </a:moveTo>
                <a:lnTo>
                  <a:pt x="28193" y="0"/>
                </a:lnTo>
                <a:lnTo>
                  <a:pt x="42671" y="0"/>
                </a:lnTo>
                <a:lnTo>
                  <a:pt x="48005" y="0"/>
                </a:lnTo>
                <a:lnTo>
                  <a:pt x="48767"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bject 42"/>
          <p:cNvSpPr/>
          <p:nvPr/>
        </p:nvSpPr>
        <p:spPr>
          <a:xfrm>
            <a:off x="8660210" y="5092090"/>
            <a:ext cx="36195" cy="0"/>
          </a:xfrm>
          <a:custGeom>
            <a:avLst/>
            <a:gdLst/>
            <a:ahLst/>
            <a:cxnLst/>
            <a:rect l="l" t="t" r="r" b="b"/>
            <a:pathLst>
              <a:path w="36195">
                <a:moveTo>
                  <a:pt x="0" y="0"/>
                </a:moveTo>
                <a:lnTo>
                  <a:pt x="20704" y="0"/>
                </a:lnTo>
                <a:lnTo>
                  <a:pt x="31337" y="0"/>
                </a:lnTo>
                <a:lnTo>
                  <a:pt x="35254" y="0"/>
                </a:lnTo>
                <a:lnTo>
                  <a:pt x="35814"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8818451" y="5092090"/>
            <a:ext cx="36830" cy="0"/>
          </a:xfrm>
          <a:custGeom>
            <a:avLst/>
            <a:gdLst/>
            <a:ahLst/>
            <a:cxnLst/>
            <a:rect l="l" t="t" r="r" b="b"/>
            <a:pathLst>
              <a:path w="36829">
                <a:moveTo>
                  <a:pt x="36829" y="0"/>
                </a:moveTo>
                <a:lnTo>
                  <a:pt x="15537" y="0"/>
                </a:lnTo>
                <a:lnTo>
                  <a:pt x="4603" y="0"/>
                </a:lnTo>
                <a:lnTo>
                  <a:pt x="575" y="0"/>
                </a:lnTo>
                <a:lnTo>
                  <a:pt x="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p:nvPr/>
        </p:nvSpPr>
        <p:spPr>
          <a:xfrm>
            <a:off x="8732853" y="5360467"/>
            <a:ext cx="48895" cy="0"/>
          </a:xfrm>
          <a:custGeom>
            <a:avLst/>
            <a:gdLst/>
            <a:ahLst/>
            <a:cxnLst/>
            <a:rect l="l" t="t" r="r" b="b"/>
            <a:pathLst>
              <a:path w="48895">
                <a:moveTo>
                  <a:pt x="0" y="0"/>
                </a:moveTo>
                <a:lnTo>
                  <a:pt x="28194" y="0"/>
                </a:lnTo>
                <a:lnTo>
                  <a:pt x="42672" y="0"/>
                </a:lnTo>
                <a:lnTo>
                  <a:pt x="48005" y="0"/>
                </a:lnTo>
                <a:lnTo>
                  <a:pt x="48768"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bject 45"/>
          <p:cNvSpPr/>
          <p:nvPr/>
        </p:nvSpPr>
        <p:spPr>
          <a:xfrm>
            <a:off x="8660210" y="5360467"/>
            <a:ext cx="97790" cy="48895"/>
          </a:xfrm>
          <a:custGeom>
            <a:avLst/>
            <a:gdLst/>
            <a:ahLst/>
            <a:cxnLst/>
            <a:rect l="l" t="t" r="r" b="b"/>
            <a:pathLst>
              <a:path w="97790" h="48895">
                <a:moveTo>
                  <a:pt x="0" y="0"/>
                </a:moveTo>
                <a:lnTo>
                  <a:pt x="0" y="11899"/>
                </a:lnTo>
                <a:lnTo>
                  <a:pt x="2845" y="26322"/>
                </a:lnTo>
                <a:lnTo>
                  <a:pt x="10572" y="38006"/>
                </a:lnTo>
                <a:lnTo>
                  <a:pt x="21967" y="45834"/>
                </a:lnTo>
                <a:lnTo>
                  <a:pt x="35814" y="48691"/>
                </a:lnTo>
                <a:lnTo>
                  <a:pt x="57106" y="48691"/>
                </a:lnTo>
                <a:lnTo>
                  <a:pt x="68040" y="48691"/>
                </a:lnTo>
                <a:lnTo>
                  <a:pt x="72068" y="48691"/>
                </a:lnTo>
                <a:lnTo>
                  <a:pt x="72644" y="48691"/>
                </a:lnTo>
                <a:lnTo>
                  <a:pt x="82480" y="46781"/>
                </a:lnTo>
                <a:lnTo>
                  <a:pt x="90376" y="41522"/>
                </a:lnTo>
                <a:lnTo>
                  <a:pt x="95629" y="33625"/>
                </a:lnTo>
                <a:lnTo>
                  <a:pt x="97536" y="23799"/>
                </a:lnTo>
                <a:lnTo>
                  <a:pt x="97536"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bject 46"/>
          <p:cNvSpPr/>
          <p:nvPr/>
        </p:nvSpPr>
        <p:spPr>
          <a:xfrm>
            <a:off x="8757746" y="5360467"/>
            <a:ext cx="97790" cy="48895"/>
          </a:xfrm>
          <a:custGeom>
            <a:avLst/>
            <a:gdLst/>
            <a:ahLst/>
            <a:cxnLst/>
            <a:rect l="l" t="t" r="r" b="b"/>
            <a:pathLst>
              <a:path w="97790" h="48895">
                <a:moveTo>
                  <a:pt x="0" y="0"/>
                </a:moveTo>
                <a:lnTo>
                  <a:pt x="0" y="23799"/>
                </a:lnTo>
                <a:lnTo>
                  <a:pt x="1908" y="33625"/>
                </a:lnTo>
                <a:lnTo>
                  <a:pt x="7080" y="41522"/>
                </a:lnTo>
                <a:lnTo>
                  <a:pt x="14680" y="46781"/>
                </a:lnTo>
                <a:lnTo>
                  <a:pt x="23875" y="48691"/>
                </a:lnTo>
                <a:lnTo>
                  <a:pt x="45168" y="48691"/>
                </a:lnTo>
                <a:lnTo>
                  <a:pt x="56102" y="48691"/>
                </a:lnTo>
                <a:lnTo>
                  <a:pt x="60130" y="48691"/>
                </a:lnTo>
                <a:lnTo>
                  <a:pt x="60705" y="48691"/>
                </a:lnTo>
                <a:lnTo>
                  <a:pt x="75140" y="45834"/>
                </a:lnTo>
                <a:lnTo>
                  <a:pt x="86836" y="38006"/>
                </a:lnTo>
                <a:lnTo>
                  <a:pt x="94674" y="26322"/>
                </a:lnTo>
                <a:lnTo>
                  <a:pt x="97535" y="11899"/>
                </a:lnTo>
                <a:lnTo>
                  <a:pt x="97535"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bject 47"/>
          <p:cNvSpPr/>
          <p:nvPr/>
        </p:nvSpPr>
        <p:spPr>
          <a:xfrm>
            <a:off x="9045401" y="4586198"/>
            <a:ext cx="46990" cy="47625"/>
          </a:xfrm>
          <a:custGeom>
            <a:avLst/>
            <a:gdLst/>
            <a:ahLst/>
            <a:cxnLst/>
            <a:rect l="l" t="t" r="r" b="b"/>
            <a:pathLst>
              <a:path w="46990" h="47625">
                <a:moveTo>
                  <a:pt x="46989" y="23621"/>
                </a:moveTo>
                <a:lnTo>
                  <a:pt x="45140" y="32777"/>
                </a:lnTo>
                <a:lnTo>
                  <a:pt x="40100" y="40290"/>
                </a:lnTo>
                <a:lnTo>
                  <a:pt x="32631" y="45374"/>
                </a:lnTo>
                <a:lnTo>
                  <a:pt x="23495" y="47243"/>
                </a:lnTo>
                <a:lnTo>
                  <a:pt x="14358" y="45374"/>
                </a:lnTo>
                <a:lnTo>
                  <a:pt x="6889" y="40290"/>
                </a:lnTo>
                <a:lnTo>
                  <a:pt x="1849" y="32777"/>
                </a:lnTo>
                <a:lnTo>
                  <a:pt x="0" y="23621"/>
                </a:lnTo>
                <a:lnTo>
                  <a:pt x="1849" y="14412"/>
                </a:lnTo>
                <a:lnTo>
                  <a:pt x="6889" y="6905"/>
                </a:lnTo>
                <a:lnTo>
                  <a:pt x="14358" y="1851"/>
                </a:lnTo>
                <a:lnTo>
                  <a:pt x="23495" y="0"/>
                </a:lnTo>
                <a:lnTo>
                  <a:pt x="32631" y="1851"/>
                </a:lnTo>
                <a:lnTo>
                  <a:pt x="40100" y="6905"/>
                </a:lnTo>
                <a:lnTo>
                  <a:pt x="45140" y="14412"/>
                </a:lnTo>
                <a:lnTo>
                  <a:pt x="46989" y="23621"/>
                </a:lnTo>
                <a:close/>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bject 48"/>
          <p:cNvSpPr/>
          <p:nvPr/>
        </p:nvSpPr>
        <p:spPr>
          <a:xfrm>
            <a:off x="8967296" y="4672940"/>
            <a:ext cx="203200" cy="133261"/>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bject 49"/>
          <p:cNvSpPr/>
          <p:nvPr/>
        </p:nvSpPr>
        <p:spPr>
          <a:xfrm>
            <a:off x="8927926" y="4845774"/>
            <a:ext cx="281940" cy="106680"/>
          </a:xfrm>
          <a:custGeom>
            <a:avLst/>
            <a:gdLst/>
            <a:ahLst/>
            <a:cxnLst/>
            <a:rect l="l" t="t" r="r" b="b"/>
            <a:pathLst>
              <a:path w="281940" h="106679">
                <a:moveTo>
                  <a:pt x="281939" y="106184"/>
                </a:moveTo>
                <a:lnTo>
                  <a:pt x="281939" y="56147"/>
                </a:lnTo>
                <a:lnTo>
                  <a:pt x="281939" y="30453"/>
                </a:lnTo>
                <a:lnTo>
                  <a:pt x="281939" y="20986"/>
                </a:lnTo>
                <a:lnTo>
                  <a:pt x="281939" y="19634"/>
                </a:lnTo>
                <a:lnTo>
                  <a:pt x="280402" y="11985"/>
                </a:lnTo>
                <a:lnTo>
                  <a:pt x="276209" y="5745"/>
                </a:lnTo>
                <a:lnTo>
                  <a:pt x="269992" y="1540"/>
                </a:lnTo>
                <a:lnTo>
                  <a:pt x="262381" y="0"/>
                </a:lnTo>
                <a:lnTo>
                  <a:pt x="121999" y="0"/>
                </a:lnTo>
                <a:lnTo>
                  <a:pt x="49910" y="0"/>
                </a:lnTo>
                <a:lnTo>
                  <a:pt x="23352" y="0"/>
                </a:lnTo>
                <a:lnTo>
                  <a:pt x="19557" y="0"/>
                </a:lnTo>
                <a:lnTo>
                  <a:pt x="11947" y="1540"/>
                </a:lnTo>
                <a:lnTo>
                  <a:pt x="5730" y="5745"/>
                </a:lnTo>
                <a:lnTo>
                  <a:pt x="1537" y="11985"/>
                </a:lnTo>
                <a:lnTo>
                  <a:pt x="0" y="19634"/>
                </a:lnTo>
                <a:lnTo>
                  <a:pt x="0" y="69671"/>
                </a:lnTo>
                <a:lnTo>
                  <a:pt x="0" y="95365"/>
                </a:lnTo>
                <a:lnTo>
                  <a:pt x="0" y="104832"/>
                </a:lnTo>
                <a:lnTo>
                  <a:pt x="0" y="106184"/>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bject 50"/>
          <p:cNvSpPr/>
          <p:nvPr/>
        </p:nvSpPr>
        <p:spPr>
          <a:xfrm>
            <a:off x="9021905" y="4798581"/>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bject 51"/>
          <p:cNvSpPr/>
          <p:nvPr/>
        </p:nvSpPr>
        <p:spPr>
          <a:xfrm>
            <a:off x="9068896" y="4633442"/>
            <a:ext cx="0" cy="47625"/>
          </a:xfrm>
          <a:custGeom>
            <a:avLst/>
            <a:gdLst/>
            <a:ahLst/>
            <a:cxnLst/>
            <a:rect l="l" t="t" r="r" b="b"/>
            <a:pathLst>
              <a:path h="47625">
                <a:moveTo>
                  <a:pt x="0" y="0"/>
                </a:moveTo>
                <a:lnTo>
                  <a:pt x="0" y="27239"/>
                </a:lnTo>
                <a:lnTo>
                  <a:pt x="0" y="41227"/>
                </a:lnTo>
                <a:lnTo>
                  <a:pt x="0" y="46380"/>
                </a:lnTo>
                <a:lnTo>
                  <a:pt x="0" y="47117"/>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bject 52"/>
          <p:cNvSpPr/>
          <p:nvPr/>
        </p:nvSpPr>
        <p:spPr>
          <a:xfrm>
            <a:off x="9115886" y="4798581"/>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bject 53"/>
          <p:cNvSpPr/>
          <p:nvPr/>
        </p:nvSpPr>
        <p:spPr>
          <a:xfrm>
            <a:off x="9010094" y="4727778"/>
            <a:ext cx="23495" cy="0"/>
          </a:xfrm>
          <a:custGeom>
            <a:avLst/>
            <a:gdLst/>
            <a:ahLst/>
            <a:cxnLst/>
            <a:rect l="l" t="t" r="r" b="b"/>
            <a:pathLst>
              <a:path w="23495">
                <a:moveTo>
                  <a:pt x="0" y="0"/>
                </a:moveTo>
                <a:lnTo>
                  <a:pt x="23495"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bject 54"/>
          <p:cNvSpPr/>
          <p:nvPr/>
        </p:nvSpPr>
        <p:spPr>
          <a:xfrm>
            <a:off x="9104075" y="4727778"/>
            <a:ext cx="23495" cy="0"/>
          </a:xfrm>
          <a:custGeom>
            <a:avLst/>
            <a:gdLst/>
            <a:ahLst/>
            <a:cxnLst/>
            <a:rect l="l" t="t" r="r" b="b"/>
            <a:pathLst>
              <a:path w="23495">
                <a:moveTo>
                  <a:pt x="0" y="0"/>
                </a:moveTo>
                <a:lnTo>
                  <a:pt x="23494"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bject 55"/>
          <p:cNvSpPr/>
          <p:nvPr/>
        </p:nvSpPr>
        <p:spPr>
          <a:xfrm>
            <a:off x="8963739" y="4715980"/>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bject 56"/>
          <p:cNvSpPr/>
          <p:nvPr/>
        </p:nvSpPr>
        <p:spPr>
          <a:xfrm>
            <a:off x="9174560" y="4715980"/>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bject 57"/>
          <p:cNvSpPr/>
          <p:nvPr/>
        </p:nvSpPr>
        <p:spPr>
          <a:xfrm>
            <a:off x="9223454" y="5094999"/>
            <a:ext cx="284480" cy="184150"/>
          </a:xfrm>
          <a:custGeom>
            <a:avLst/>
            <a:gdLst/>
            <a:ahLst/>
            <a:cxnLst/>
            <a:rect l="l" t="t" r="r" b="b"/>
            <a:pathLst>
              <a:path w="284479" h="184150">
                <a:moveTo>
                  <a:pt x="283972" y="183794"/>
                </a:moveTo>
                <a:lnTo>
                  <a:pt x="0" y="183794"/>
                </a:lnTo>
                <a:lnTo>
                  <a:pt x="0" y="0"/>
                </a:lnTo>
                <a:lnTo>
                  <a:pt x="283972" y="0"/>
                </a:lnTo>
                <a:lnTo>
                  <a:pt x="283972" y="183794"/>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bject 58"/>
          <p:cNvSpPr/>
          <p:nvPr/>
        </p:nvSpPr>
        <p:spPr>
          <a:xfrm>
            <a:off x="9272476" y="5043398"/>
            <a:ext cx="289560" cy="184150"/>
          </a:xfrm>
          <a:custGeom>
            <a:avLst/>
            <a:gdLst/>
            <a:ahLst/>
            <a:cxnLst/>
            <a:rect l="l" t="t" r="r" b="b"/>
            <a:pathLst>
              <a:path w="289559" h="184150">
                <a:moveTo>
                  <a:pt x="234950" y="183781"/>
                </a:moveTo>
                <a:lnTo>
                  <a:pt x="289432" y="183781"/>
                </a:lnTo>
                <a:lnTo>
                  <a:pt x="289432" y="0"/>
                </a:lnTo>
                <a:lnTo>
                  <a:pt x="0" y="0"/>
                </a:lnTo>
                <a:lnTo>
                  <a:pt x="0" y="51600"/>
                </a:lnTo>
              </a:path>
            </a:pathLst>
          </a:custGeom>
          <a:ln w="1523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object 59"/>
          <p:cNvSpPr/>
          <p:nvPr/>
        </p:nvSpPr>
        <p:spPr>
          <a:xfrm>
            <a:off x="9297876" y="5331295"/>
            <a:ext cx="158115" cy="78105"/>
          </a:xfrm>
          <a:custGeom>
            <a:avLst/>
            <a:gdLst/>
            <a:ahLst/>
            <a:cxnLst/>
            <a:rect l="l" t="t" r="r" b="b"/>
            <a:pathLst>
              <a:path w="158115" h="78104">
                <a:moveTo>
                  <a:pt x="157860" y="77863"/>
                </a:moveTo>
                <a:lnTo>
                  <a:pt x="157860" y="26263"/>
                </a:lnTo>
                <a:lnTo>
                  <a:pt x="107060" y="26263"/>
                </a:lnTo>
                <a:lnTo>
                  <a:pt x="107060" y="0"/>
                </a:lnTo>
                <a:lnTo>
                  <a:pt x="54482" y="0"/>
                </a:lnTo>
                <a:lnTo>
                  <a:pt x="54482" y="26263"/>
                </a:lnTo>
                <a:lnTo>
                  <a:pt x="0" y="26263"/>
                </a:lnTo>
                <a:lnTo>
                  <a:pt x="0" y="77863"/>
                </a:lnTo>
                <a:lnTo>
                  <a:pt x="81660" y="77863"/>
                </a:lnTo>
                <a:lnTo>
                  <a:pt x="157860" y="7786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bject 60"/>
          <p:cNvSpPr/>
          <p:nvPr/>
        </p:nvSpPr>
        <p:spPr>
          <a:xfrm>
            <a:off x="9209865" y="5381993"/>
            <a:ext cx="88265" cy="0"/>
          </a:xfrm>
          <a:custGeom>
            <a:avLst/>
            <a:gdLst/>
            <a:ahLst/>
            <a:cxnLst/>
            <a:rect l="l" t="t" r="r" b="b"/>
            <a:pathLst>
              <a:path w="88265">
                <a:moveTo>
                  <a:pt x="88011" y="0"/>
                </a:moveTo>
                <a:lnTo>
                  <a:pt x="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bject 61"/>
          <p:cNvSpPr/>
          <p:nvPr/>
        </p:nvSpPr>
        <p:spPr>
          <a:xfrm>
            <a:off x="9455738" y="5381993"/>
            <a:ext cx="88900" cy="0"/>
          </a:xfrm>
          <a:custGeom>
            <a:avLst/>
            <a:gdLst/>
            <a:ahLst/>
            <a:cxnLst/>
            <a:rect l="l" t="t" r="r" b="b"/>
            <a:pathLst>
              <a:path w="88900">
                <a:moveTo>
                  <a:pt x="0" y="0"/>
                </a:moveTo>
                <a:lnTo>
                  <a:pt x="8890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bject 62"/>
          <p:cNvSpPr/>
          <p:nvPr/>
        </p:nvSpPr>
        <p:spPr>
          <a:xfrm>
            <a:off x="9376871" y="5278793"/>
            <a:ext cx="0" cy="52705"/>
          </a:xfrm>
          <a:custGeom>
            <a:avLst/>
            <a:gdLst/>
            <a:ahLst/>
            <a:cxnLst/>
            <a:rect l="l" t="t" r="r" b="b"/>
            <a:pathLst>
              <a:path h="52704">
                <a:moveTo>
                  <a:pt x="0" y="52501"/>
                </a:moveTo>
                <a:lnTo>
                  <a:pt x="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5563" y="383794"/>
            <a:ext cx="1031684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0066CC"/>
                </a:solidFill>
              </a:rPr>
              <a:t>Bridging Automation </a:t>
            </a:r>
            <a:r>
              <a:rPr sz="3200" dirty="0">
                <a:solidFill>
                  <a:srgbClr val="0066CC"/>
                </a:solidFill>
              </a:rPr>
              <a:t>Across API </a:t>
            </a:r>
            <a:r>
              <a:rPr sz="3200" spc="-5" dirty="0">
                <a:solidFill>
                  <a:srgbClr val="0066CC"/>
                </a:solidFill>
              </a:rPr>
              <a:t>and non-API based</a:t>
            </a:r>
            <a:r>
              <a:rPr sz="3200" spc="-550" dirty="0">
                <a:solidFill>
                  <a:srgbClr val="0066CC"/>
                </a:solidFill>
              </a:rPr>
              <a:t> </a:t>
            </a:r>
            <a:r>
              <a:rPr sz="3200" spc="-5" dirty="0">
                <a:solidFill>
                  <a:srgbClr val="0066CC"/>
                </a:solidFill>
              </a:rPr>
              <a:t>apps</a:t>
            </a:r>
            <a:endParaRPr sz="3200" dirty="0">
              <a:solidFill>
                <a:srgbClr val="0066CC"/>
              </a:solidFill>
            </a:endParaRPr>
          </a:p>
        </p:txBody>
      </p:sp>
      <p:sp>
        <p:nvSpPr>
          <p:cNvPr id="4" name="object 4"/>
          <p:cNvSpPr txBox="1"/>
          <p:nvPr/>
        </p:nvSpPr>
        <p:spPr>
          <a:xfrm>
            <a:off x="1261617" y="2126056"/>
            <a:ext cx="163576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prstClr val="black"/>
                </a:solidFill>
                <a:effectLst/>
                <a:uLnTx/>
                <a:uFillTx/>
                <a:latin typeface="Segoe UI Semibold"/>
                <a:ea typeface="+mn-ea"/>
                <a:cs typeface="Segoe UI Semibold"/>
              </a:rPr>
              <a:t>Non-API</a:t>
            </a:r>
            <a:r>
              <a:rPr kumimoji="0" sz="2000" b="1" i="0" u="none" strike="noStrike" kern="1200" cap="none" spc="-60" normalizeH="0" baseline="0" noProof="0" dirty="0">
                <a:ln>
                  <a:noFill/>
                </a:ln>
                <a:solidFill>
                  <a:prstClr val="black"/>
                </a:solidFill>
                <a:effectLst/>
                <a:uLnTx/>
                <a:uFillTx/>
                <a:latin typeface="Segoe UI Semibold"/>
                <a:ea typeface="+mn-ea"/>
                <a:cs typeface="Segoe UI Semibold"/>
              </a:rPr>
              <a:t> </a:t>
            </a:r>
            <a:r>
              <a:rPr kumimoji="0" sz="2000" b="1" i="0" u="none" strike="noStrike" kern="1200" cap="none" spc="0" normalizeH="0" baseline="0" noProof="0" dirty="0">
                <a:ln>
                  <a:noFill/>
                </a:ln>
                <a:solidFill>
                  <a:prstClr val="black"/>
                </a:solidFill>
                <a:effectLst/>
                <a:uLnTx/>
                <a:uFillTx/>
                <a:latin typeface="Segoe UI Semibold"/>
                <a:ea typeface="+mn-ea"/>
                <a:cs typeface="Segoe UI Semibold"/>
              </a:rPr>
              <a:t>apps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 name="object 5"/>
          <p:cNvSpPr/>
          <p:nvPr/>
        </p:nvSpPr>
        <p:spPr>
          <a:xfrm>
            <a:off x="893063" y="2836164"/>
            <a:ext cx="10399775" cy="236829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object 6"/>
          <p:cNvSpPr txBox="1"/>
          <p:nvPr/>
        </p:nvSpPr>
        <p:spPr>
          <a:xfrm>
            <a:off x="4694046" y="2105355"/>
            <a:ext cx="2817495" cy="574675"/>
          </a:xfrm>
          <a:prstGeom prst="rect">
            <a:avLst/>
          </a:prstGeom>
        </p:spPr>
        <p:txBody>
          <a:bodyPr vert="horz" wrap="square" lIns="0" tIns="12700" rIns="0" bIns="0" rtlCol="0">
            <a:spAutoFit/>
          </a:bodyPr>
          <a:lstStyle/>
          <a:p>
            <a:pPr marL="12065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20" normalizeH="0" baseline="0" noProof="0" dirty="0">
                <a:ln>
                  <a:noFill/>
                </a:ln>
                <a:solidFill>
                  <a:prstClr val="black"/>
                </a:solidFill>
                <a:effectLst/>
                <a:uLnTx/>
                <a:uFillTx/>
                <a:latin typeface="Segoe UI Semibold"/>
                <a:ea typeface="+mn-ea"/>
                <a:cs typeface="Segoe UI Semibold"/>
              </a:rPr>
              <a:t>Power </a:t>
            </a:r>
            <a:r>
              <a:rPr kumimoji="0" sz="1800" b="1" i="0" u="none" strike="noStrike" kern="1200" cap="none" spc="-10" normalizeH="0" baseline="0" noProof="0" dirty="0">
                <a:ln>
                  <a:noFill/>
                </a:ln>
                <a:solidFill>
                  <a:prstClr val="black"/>
                </a:solidFill>
                <a:effectLst/>
                <a:uLnTx/>
                <a:uFillTx/>
                <a:latin typeface="Segoe UI Semibold"/>
                <a:ea typeface="+mn-ea"/>
                <a:cs typeface="Segoe UI Semibold"/>
              </a:rPr>
              <a:t>Automate</a:t>
            </a:r>
            <a:r>
              <a:rPr kumimoji="0" sz="1800" b="1" i="0" u="none" strike="noStrike" kern="1200" cap="none" spc="20" normalizeH="0" baseline="0" noProof="0" dirty="0">
                <a:ln>
                  <a:noFill/>
                </a:ln>
                <a:solidFill>
                  <a:prstClr val="black"/>
                </a:solidFill>
                <a:effectLst/>
                <a:uLnTx/>
                <a:uFillTx/>
                <a:latin typeface="Segoe UI Semibold"/>
                <a:ea typeface="+mn-ea"/>
                <a:cs typeface="Segoe UI Semibold"/>
              </a:rPr>
              <a:t> </a:t>
            </a:r>
            <a:r>
              <a:rPr kumimoji="0" sz="1800" b="1" i="0" u="none" strike="noStrike" kern="1200" cap="none" spc="-10" normalizeH="0" baseline="0" noProof="0" dirty="0">
                <a:ln>
                  <a:noFill/>
                </a:ln>
                <a:solidFill>
                  <a:prstClr val="black"/>
                </a:solidFill>
                <a:effectLst/>
                <a:uLnTx/>
                <a:uFillTx/>
                <a:latin typeface="Segoe UI Semibold"/>
                <a:ea typeface="+mn-ea"/>
                <a:cs typeface="Segoe UI Semibold"/>
              </a:rPr>
              <a:t>bridges</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Segoe UI Semibold"/>
                <a:ea typeface="+mn-ea"/>
                <a:cs typeface="Segoe UI Semibold"/>
              </a:rPr>
              <a:t>automation across</a:t>
            </a:r>
            <a:r>
              <a:rPr kumimoji="0" sz="1800" b="1" i="0" u="none" strike="noStrike" kern="1200" cap="none" spc="-60" normalizeH="0" baseline="0" noProof="0" dirty="0">
                <a:ln>
                  <a:noFill/>
                </a:ln>
                <a:solidFill>
                  <a:prstClr val="black"/>
                </a:solidFill>
                <a:effectLst/>
                <a:uLnTx/>
                <a:uFillTx/>
                <a:latin typeface="Segoe UI Semibold"/>
                <a:ea typeface="+mn-ea"/>
                <a:cs typeface="Segoe UI Semibold"/>
              </a:rPr>
              <a:t> </a:t>
            </a:r>
            <a:r>
              <a:rPr kumimoji="0" sz="1800" b="1" i="0" u="none" strike="noStrike" kern="1200" cap="none" spc="-5" normalizeH="0" baseline="0" noProof="0" dirty="0">
                <a:ln>
                  <a:noFill/>
                </a:ln>
                <a:solidFill>
                  <a:prstClr val="black"/>
                </a:solidFill>
                <a:effectLst/>
                <a:uLnTx/>
                <a:uFillTx/>
                <a:latin typeface="Segoe UI Semibold"/>
                <a:ea typeface="+mn-ea"/>
                <a:cs typeface="Segoe UI Semibold"/>
              </a:rPr>
              <a:t>systems</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 name="object 7"/>
          <p:cNvSpPr txBox="1"/>
          <p:nvPr/>
        </p:nvSpPr>
        <p:spPr>
          <a:xfrm>
            <a:off x="9013697" y="2126056"/>
            <a:ext cx="1943735"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prstClr val="black"/>
                </a:solidFill>
                <a:effectLst/>
                <a:uLnTx/>
                <a:uFillTx/>
                <a:latin typeface="Segoe UI Semibold"/>
                <a:ea typeface="+mn-ea"/>
                <a:cs typeface="Segoe UI Semibold"/>
              </a:rPr>
              <a:t>Modern</a:t>
            </a:r>
            <a:r>
              <a:rPr kumimoji="0" sz="2000" b="1" i="0" u="none" strike="noStrike" kern="1200" cap="none" spc="-60" normalizeH="0" baseline="0" noProof="0" dirty="0">
                <a:ln>
                  <a:noFill/>
                </a:ln>
                <a:solidFill>
                  <a:prstClr val="black"/>
                </a:solidFill>
                <a:effectLst/>
                <a:uLnTx/>
                <a:uFillTx/>
                <a:latin typeface="Segoe UI Semibold"/>
                <a:ea typeface="+mn-ea"/>
                <a:cs typeface="Segoe UI Semibold"/>
              </a:rPr>
              <a:t> </a:t>
            </a:r>
            <a:r>
              <a:rPr kumimoji="0" sz="2000" b="1" i="0" u="none" strike="noStrike" kern="1200" cap="none" spc="-15" normalizeH="0" baseline="0" noProof="0" dirty="0">
                <a:ln>
                  <a:noFill/>
                </a:ln>
                <a:solidFill>
                  <a:prstClr val="black"/>
                </a:solidFill>
                <a:effectLst/>
                <a:uLnTx/>
                <a:uFillTx/>
                <a:latin typeface="Segoe UI Semibold"/>
                <a:ea typeface="+mn-ea"/>
                <a:cs typeface="Segoe UI Semibold"/>
              </a:rPr>
              <a:t>Systems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5563" y="383794"/>
            <a:ext cx="8422005" cy="819150"/>
          </a:xfrm>
          <a:prstGeom prst="rect">
            <a:avLst/>
          </a:prstGeom>
        </p:spPr>
        <p:txBody>
          <a:bodyPr vert="horz" wrap="square" lIns="0" tIns="13335" rIns="0" bIns="0" rtlCol="0">
            <a:spAutoFit/>
          </a:bodyPr>
          <a:lstStyle/>
          <a:p>
            <a:pPr marL="12700">
              <a:lnSpc>
                <a:spcPts val="3720"/>
              </a:lnSpc>
              <a:spcBef>
                <a:spcPts val="105"/>
              </a:spcBef>
            </a:pPr>
            <a:r>
              <a:rPr sz="3200" spc="-5" dirty="0">
                <a:solidFill>
                  <a:srgbClr val="0066CC"/>
                </a:solidFill>
              </a:rPr>
              <a:t>Introducing </a:t>
            </a:r>
            <a:r>
              <a:rPr sz="3200" spc="-80" dirty="0">
                <a:solidFill>
                  <a:srgbClr val="0066CC"/>
                </a:solidFill>
              </a:rPr>
              <a:t>RPA </a:t>
            </a:r>
            <a:r>
              <a:rPr sz="3200" dirty="0">
                <a:solidFill>
                  <a:srgbClr val="0066CC"/>
                </a:solidFill>
              </a:rPr>
              <a:t>with </a:t>
            </a:r>
            <a:r>
              <a:rPr sz="3200" spc="-5" dirty="0">
                <a:solidFill>
                  <a:srgbClr val="0066CC"/>
                </a:solidFill>
              </a:rPr>
              <a:t>Power</a:t>
            </a:r>
            <a:r>
              <a:rPr sz="3200" spc="-340" dirty="0">
                <a:solidFill>
                  <a:srgbClr val="0066CC"/>
                </a:solidFill>
              </a:rPr>
              <a:t> </a:t>
            </a:r>
            <a:r>
              <a:rPr sz="3200" spc="-5" dirty="0">
                <a:solidFill>
                  <a:srgbClr val="0066CC"/>
                </a:solidFill>
              </a:rPr>
              <a:t>Automate:</a:t>
            </a:r>
            <a:endParaRPr sz="3200" dirty="0">
              <a:solidFill>
                <a:srgbClr val="0066CC"/>
              </a:solidFill>
            </a:endParaRPr>
          </a:p>
          <a:p>
            <a:pPr marL="12700">
              <a:lnSpc>
                <a:spcPts val="2520"/>
              </a:lnSpc>
            </a:pPr>
            <a:r>
              <a:rPr sz="2200" spc="-5" dirty="0">
                <a:solidFill>
                  <a:srgbClr val="0066CC"/>
                </a:solidFill>
              </a:rPr>
              <a:t>Automate Apps with Robotic Process Automation </a:t>
            </a:r>
            <a:r>
              <a:rPr sz="2200" spc="-40" dirty="0">
                <a:solidFill>
                  <a:srgbClr val="0066CC"/>
                </a:solidFill>
              </a:rPr>
              <a:t>(RPA)</a:t>
            </a:r>
            <a:r>
              <a:rPr sz="2200" spc="-65" dirty="0">
                <a:solidFill>
                  <a:srgbClr val="0066CC"/>
                </a:solidFill>
              </a:rPr>
              <a:t> </a:t>
            </a:r>
            <a:r>
              <a:rPr sz="2200" spc="-5" dirty="0">
                <a:solidFill>
                  <a:srgbClr val="0066CC"/>
                </a:solidFill>
              </a:rPr>
              <a:t>Capabilities</a:t>
            </a:r>
            <a:endParaRPr sz="2200" dirty="0">
              <a:solidFill>
                <a:srgbClr val="0066CC"/>
              </a:solidFill>
            </a:endParaRPr>
          </a:p>
        </p:txBody>
      </p:sp>
      <p:sp>
        <p:nvSpPr>
          <p:cNvPr id="4" name="object 4"/>
          <p:cNvSpPr/>
          <p:nvPr/>
        </p:nvSpPr>
        <p:spPr>
          <a:xfrm>
            <a:off x="1269491" y="2188464"/>
            <a:ext cx="1287780" cy="1286510"/>
          </a:xfrm>
          <a:custGeom>
            <a:avLst/>
            <a:gdLst/>
            <a:ahLst/>
            <a:cxnLst/>
            <a:rect l="l" t="t" r="r" b="b"/>
            <a:pathLst>
              <a:path w="1287780" h="1286510">
                <a:moveTo>
                  <a:pt x="643890" y="0"/>
                </a:moveTo>
                <a:lnTo>
                  <a:pt x="595837" y="1763"/>
                </a:lnTo>
                <a:lnTo>
                  <a:pt x="548743" y="6972"/>
                </a:lnTo>
                <a:lnTo>
                  <a:pt x="502732" y="15501"/>
                </a:lnTo>
                <a:lnTo>
                  <a:pt x="457929" y="27227"/>
                </a:lnTo>
                <a:lnTo>
                  <a:pt x="414459" y="42024"/>
                </a:lnTo>
                <a:lnTo>
                  <a:pt x="372446" y="59769"/>
                </a:lnTo>
                <a:lnTo>
                  <a:pt x="332015" y="80337"/>
                </a:lnTo>
                <a:lnTo>
                  <a:pt x="293289" y="103604"/>
                </a:lnTo>
                <a:lnTo>
                  <a:pt x="256394" y="129446"/>
                </a:lnTo>
                <a:lnTo>
                  <a:pt x="221455" y="157738"/>
                </a:lnTo>
                <a:lnTo>
                  <a:pt x="188594" y="188356"/>
                </a:lnTo>
                <a:lnTo>
                  <a:pt x="157938" y="221176"/>
                </a:lnTo>
                <a:lnTo>
                  <a:pt x="129611" y="256074"/>
                </a:lnTo>
                <a:lnTo>
                  <a:pt x="103737" y="292925"/>
                </a:lnTo>
                <a:lnTo>
                  <a:pt x="80440" y="331604"/>
                </a:lnTo>
                <a:lnTo>
                  <a:pt x="59846" y="371988"/>
                </a:lnTo>
                <a:lnTo>
                  <a:pt x="42078" y="413953"/>
                </a:lnTo>
                <a:lnTo>
                  <a:pt x="27262" y="457373"/>
                </a:lnTo>
                <a:lnTo>
                  <a:pt x="15521" y="502125"/>
                </a:lnTo>
                <a:lnTo>
                  <a:pt x="6981" y="548084"/>
                </a:lnTo>
                <a:lnTo>
                  <a:pt x="1766" y="595126"/>
                </a:lnTo>
                <a:lnTo>
                  <a:pt x="0" y="643127"/>
                </a:lnTo>
                <a:lnTo>
                  <a:pt x="1766" y="691129"/>
                </a:lnTo>
                <a:lnTo>
                  <a:pt x="6981" y="738171"/>
                </a:lnTo>
                <a:lnTo>
                  <a:pt x="15521" y="784130"/>
                </a:lnTo>
                <a:lnTo>
                  <a:pt x="27262" y="828882"/>
                </a:lnTo>
                <a:lnTo>
                  <a:pt x="42078" y="872302"/>
                </a:lnTo>
                <a:lnTo>
                  <a:pt x="59846" y="914267"/>
                </a:lnTo>
                <a:lnTo>
                  <a:pt x="80440" y="954651"/>
                </a:lnTo>
                <a:lnTo>
                  <a:pt x="103737" y="993330"/>
                </a:lnTo>
                <a:lnTo>
                  <a:pt x="129611" y="1030181"/>
                </a:lnTo>
                <a:lnTo>
                  <a:pt x="157938" y="1065079"/>
                </a:lnTo>
                <a:lnTo>
                  <a:pt x="188595" y="1097899"/>
                </a:lnTo>
                <a:lnTo>
                  <a:pt x="221455" y="1128517"/>
                </a:lnTo>
                <a:lnTo>
                  <a:pt x="256394" y="1156809"/>
                </a:lnTo>
                <a:lnTo>
                  <a:pt x="293289" y="1182651"/>
                </a:lnTo>
                <a:lnTo>
                  <a:pt x="332015" y="1205918"/>
                </a:lnTo>
                <a:lnTo>
                  <a:pt x="372446" y="1226486"/>
                </a:lnTo>
                <a:lnTo>
                  <a:pt x="414459" y="1244231"/>
                </a:lnTo>
                <a:lnTo>
                  <a:pt x="457929" y="1259028"/>
                </a:lnTo>
                <a:lnTo>
                  <a:pt x="502732" y="1270754"/>
                </a:lnTo>
                <a:lnTo>
                  <a:pt x="548743" y="1279283"/>
                </a:lnTo>
                <a:lnTo>
                  <a:pt x="595837" y="1284492"/>
                </a:lnTo>
                <a:lnTo>
                  <a:pt x="643890" y="1286256"/>
                </a:lnTo>
                <a:lnTo>
                  <a:pt x="691942" y="1284492"/>
                </a:lnTo>
                <a:lnTo>
                  <a:pt x="739036" y="1279283"/>
                </a:lnTo>
                <a:lnTo>
                  <a:pt x="785047" y="1270754"/>
                </a:lnTo>
                <a:lnTo>
                  <a:pt x="829850" y="1259028"/>
                </a:lnTo>
                <a:lnTo>
                  <a:pt x="873320" y="1244231"/>
                </a:lnTo>
                <a:lnTo>
                  <a:pt x="915333" y="1226486"/>
                </a:lnTo>
                <a:lnTo>
                  <a:pt x="955764" y="1205918"/>
                </a:lnTo>
                <a:lnTo>
                  <a:pt x="994490" y="1182651"/>
                </a:lnTo>
                <a:lnTo>
                  <a:pt x="1031385" y="1156809"/>
                </a:lnTo>
                <a:lnTo>
                  <a:pt x="1066324" y="1128517"/>
                </a:lnTo>
                <a:lnTo>
                  <a:pt x="1099185" y="1097899"/>
                </a:lnTo>
                <a:lnTo>
                  <a:pt x="1129841" y="1065079"/>
                </a:lnTo>
                <a:lnTo>
                  <a:pt x="1158168" y="1030181"/>
                </a:lnTo>
                <a:lnTo>
                  <a:pt x="1184042" y="993330"/>
                </a:lnTo>
                <a:lnTo>
                  <a:pt x="1205422" y="957834"/>
                </a:lnTo>
                <a:lnTo>
                  <a:pt x="643890" y="957834"/>
                </a:lnTo>
                <a:lnTo>
                  <a:pt x="597268" y="954423"/>
                </a:lnTo>
                <a:lnTo>
                  <a:pt x="552772" y="944514"/>
                </a:lnTo>
                <a:lnTo>
                  <a:pt x="510889" y="928593"/>
                </a:lnTo>
                <a:lnTo>
                  <a:pt x="472107" y="907146"/>
                </a:lnTo>
                <a:lnTo>
                  <a:pt x="436913" y="880660"/>
                </a:lnTo>
                <a:lnTo>
                  <a:pt x="405795" y="849620"/>
                </a:lnTo>
                <a:lnTo>
                  <a:pt x="379241" y="814513"/>
                </a:lnTo>
                <a:lnTo>
                  <a:pt x="357739" y="775824"/>
                </a:lnTo>
                <a:lnTo>
                  <a:pt x="341777" y="734039"/>
                </a:lnTo>
                <a:lnTo>
                  <a:pt x="331842" y="689645"/>
                </a:lnTo>
                <a:lnTo>
                  <a:pt x="328422" y="643127"/>
                </a:lnTo>
                <a:lnTo>
                  <a:pt x="331842" y="596610"/>
                </a:lnTo>
                <a:lnTo>
                  <a:pt x="341777" y="552216"/>
                </a:lnTo>
                <a:lnTo>
                  <a:pt x="357739" y="510431"/>
                </a:lnTo>
                <a:lnTo>
                  <a:pt x="379241" y="471742"/>
                </a:lnTo>
                <a:lnTo>
                  <a:pt x="405795" y="436635"/>
                </a:lnTo>
                <a:lnTo>
                  <a:pt x="436913" y="405595"/>
                </a:lnTo>
                <a:lnTo>
                  <a:pt x="472107" y="379109"/>
                </a:lnTo>
                <a:lnTo>
                  <a:pt x="510889" y="357662"/>
                </a:lnTo>
                <a:lnTo>
                  <a:pt x="552772" y="341741"/>
                </a:lnTo>
                <a:lnTo>
                  <a:pt x="597268" y="331832"/>
                </a:lnTo>
                <a:lnTo>
                  <a:pt x="643890" y="328422"/>
                </a:lnTo>
                <a:lnTo>
                  <a:pt x="1205422" y="328422"/>
                </a:lnTo>
                <a:lnTo>
                  <a:pt x="1184042" y="292925"/>
                </a:lnTo>
                <a:lnTo>
                  <a:pt x="1158168" y="256074"/>
                </a:lnTo>
                <a:lnTo>
                  <a:pt x="1129841" y="221176"/>
                </a:lnTo>
                <a:lnTo>
                  <a:pt x="1099185" y="188356"/>
                </a:lnTo>
                <a:lnTo>
                  <a:pt x="1066324" y="157738"/>
                </a:lnTo>
                <a:lnTo>
                  <a:pt x="1031385" y="129446"/>
                </a:lnTo>
                <a:lnTo>
                  <a:pt x="994490" y="103604"/>
                </a:lnTo>
                <a:lnTo>
                  <a:pt x="955764" y="80337"/>
                </a:lnTo>
                <a:lnTo>
                  <a:pt x="915333" y="59769"/>
                </a:lnTo>
                <a:lnTo>
                  <a:pt x="873320" y="42024"/>
                </a:lnTo>
                <a:lnTo>
                  <a:pt x="829850" y="27227"/>
                </a:lnTo>
                <a:lnTo>
                  <a:pt x="785047" y="15501"/>
                </a:lnTo>
                <a:lnTo>
                  <a:pt x="739036" y="6972"/>
                </a:lnTo>
                <a:lnTo>
                  <a:pt x="691942" y="1763"/>
                </a:lnTo>
                <a:lnTo>
                  <a:pt x="643890" y="0"/>
                </a:lnTo>
                <a:close/>
              </a:path>
              <a:path w="1287780" h="1286510">
                <a:moveTo>
                  <a:pt x="1205422" y="328422"/>
                </a:moveTo>
                <a:lnTo>
                  <a:pt x="643890" y="328422"/>
                </a:lnTo>
                <a:lnTo>
                  <a:pt x="690511" y="331832"/>
                </a:lnTo>
                <a:lnTo>
                  <a:pt x="735007" y="341741"/>
                </a:lnTo>
                <a:lnTo>
                  <a:pt x="776890" y="357662"/>
                </a:lnTo>
                <a:lnTo>
                  <a:pt x="815672" y="379109"/>
                </a:lnTo>
                <a:lnTo>
                  <a:pt x="850866" y="405595"/>
                </a:lnTo>
                <a:lnTo>
                  <a:pt x="881984" y="436635"/>
                </a:lnTo>
                <a:lnTo>
                  <a:pt x="908538" y="471742"/>
                </a:lnTo>
                <a:lnTo>
                  <a:pt x="930040" y="510431"/>
                </a:lnTo>
                <a:lnTo>
                  <a:pt x="946002" y="552216"/>
                </a:lnTo>
                <a:lnTo>
                  <a:pt x="955937" y="596610"/>
                </a:lnTo>
                <a:lnTo>
                  <a:pt x="959358" y="643127"/>
                </a:lnTo>
                <a:lnTo>
                  <a:pt x="955937" y="689645"/>
                </a:lnTo>
                <a:lnTo>
                  <a:pt x="946002" y="734039"/>
                </a:lnTo>
                <a:lnTo>
                  <a:pt x="930040" y="775824"/>
                </a:lnTo>
                <a:lnTo>
                  <a:pt x="908538" y="814513"/>
                </a:lnTo>
                <a:lnTo>
                  <a:pt x="881984" y="849620"/>
                </a:lnTo>
                <a:lnTo>
                  <a:pt x="850866" y="880660"/>
                </a:lnTo>
                <a:lnTo>
                  <a:pt x="815672" y="907146"/>
                </a:lnTo>
                <a:lnTo>
                  <a:pt x="776890" y="928593"/>
                </a:lnTo>
                <a:lnTo>
                  <a:pt x="735007" y="944514"/>
                </a:lnTo>
                <a:lnTo>
                  <a:pt x="690511" y="954423"/>
                </a:lnTo>
                <a:lnTo>
                  <a:pt x="643890" y="957834"/>
                </a:lnTo>
                <a:lnTo>
                  <a:pt x="1205422" y="957834"/>
                </a:lnTo>
                <a:lnTo>
                  <a:pt x="1227933" y="914267"/>
                </a:lnTo>
                <a:lnTo>
                  <a:pt x="1245701" y="872302"/>
                </a:lnTo>
                <a:lnTo>
                  <a:pt x="1260517" y="828882"/>
                </a:lnTo>
                <a:lnTo>
                  <a:pt x="1272258" y="784130"/>
                </a:lnTo>
                <a:lnTo>
                  <a:pt x="1280798" y="738171"/>
                </a:lnTo>
                <a:lnTo>
                  <a:pt x="1286013" y="691129"/>
                </a:lnTo>
                <a:lnTo>
                  <a:pt x="1287780" y="643127"/>
                </a:lnTo>
                <a:lnTo>
                  <a:pt x="1286013" y="595126"/>
                </a:lnTo>
                <a:lnTo>
                  <a:pt x="1280798" y="548084"/>
                </a:lnTo>
                <a:lnTo>
                  <a:pt x="1272258" y="502125"/>
                </a:lnTo>
                <a:lnTo>
                  <a:pt x="1260517" y="457373"/>
                </a:lnTo>
                <a:lnTo>
                  <a:pt x="1245701" y="413953"/>
                </a:lnTo>
                <a:lnTo>
                  <a:pt x="1227933" y="371988"/>
                </a:lnTo>
                <a:lnTo>
                  <a:pt x="1207339" y="331604"/>
                </a:lnTo>
                <a:lnTo>
                  <a:pt x="1205422" y="328422"/>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5317235" y="2250948"/>
            <a:ext cx="1522475" cy="125882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5477509" y="2277110"/>
            <a:ext cx="1282700" cy="680085"/>
          </a:xfrm>
          <a:custGeom>
            <a:avLst/>
            <a:gdLst/>
            <a:ahLst/>
            <a:cxnLst/>
            <a:rect l="l" t="t" r="r" b="b"/>
            <a:pathLst>
              <a:path w="1282700" h="680085">
                <a:moveTo>
                  <a:pt x="898525" y="0"/>
                </a:moveTo>
                <a:lnTo>
                  <a:pt x="253745" y="0"/>
                </a:lnTo>
                <a:lnTo>
                  <a:pt x="208183" y="4089"/>
                </a:lnTo>
                <a:lnTo>
                  <a:pt x="165280" y="15879"/>
                </a:lnTo>
                <a:lnTo>
                  <a:pt x="125758" y="34647"/>
                </a:lnTo>
                <a:lnTo>
                  <a:pt x="90337" y="59675"/>
                </a:lnTo>
                <a:lnTo>
                  <a:pt x="59739" y="90241"/>
                </a:lnTo>
                <a:lnTo>
                  <a:pt x="34685" y="125626"/>
                </a:lnTo>
                <a:lnTo>
                  <a:pt x="15896" y="165110"/>
                </a:lnTo>
                <a:lnTo>
                  <a:pt x="4094" y="207971"/>
                </a:lnTo>
                <a:lnTo>
                  <a:pt x="0" y="253491"/>
                </a:lnTo>
                <a:lnTo>
                  <a:pt x="0" y="679830"/>
                </a:lnTo>
                <a:lnTo>
                  <a:pt x="109219" y="679830"/>
                </a:lnTo>
                <a:lnTo>
                  <a:pt x="109219" y="253491"/>
                </a:lnTo>
                <a:lnTo>
                  <a:pt x="116594" y="207896"/>
                </a:lnTo>
                <a:lnTo>
                  <a:pt x="137123" y="168263"/>
                </a:lnTo>
                <a:lnTo>
                  <a:pt x="168418" y="136988"/>
                </a:lnTo>
                <a:lnTo>
                  <a:pt x="208088" y="116466"/>
                </a:lnTo>
                <a:lnTo>
                  <a:pt x="253745" y="109092"/>
                </a:lnTo>
                <a:lnTo>
                  <a:pt x="898525" y="109092"/>
                </a:lnTo>
                <a:lnTo>
                  <a:pt x="948334" y="117943"/>
                </a:lnTo>
                <a:lnTo>
                  <a:pt x="990679" y="142366"/>
                </a:lnTo>
                <a:lnTo>
                  <a:pt x="1022379" y="179173"/>
                </a:lnTo>
                <a:lnTo>
                  <a:pt x="1040257" y="225170"/>
                </a:lnTo>
                <a:lnTo>
                  <a:pt x="906906" y="225170"/>
                </a:lnTo>
                <a:lnTo>
                  <a:pt x="1094486" y="412750"/>
                </a:lnTo>
                <a:lnTo>
                  <a:pt x="1282191" y="225170"/>
                </a:lnTo>
                <a:lnTo>
                  <a:pt x="1150492" y="225170"/>
                </a:lnTo>
                <a:lnTo>
                  <a:pt x="1140963" y="179178"/>
                </a:lnTo>
                <a:lnTo>
                  <a:pt x="1123499" y="136624"/>
                </a:lnTo>
                <a:lnTo>
                  <a:pt x="1098930" y="98338"/>
                </a:lnTo>
                <a:lnTo>
                  <a:pt x="1068085" y="65150"/>
                </a:lnTo>
                <a:lnTo>
                  <a:pt x="1031793" y="37893"/>
                </a:lnTo>
                <a:lnTo>
                  <a:pt x="990883" y="17395"/>
                </a:lnTo>
                <a:lnTo>
                  <a:pt x="946184" y="4487"/>
                </a:lnTo>
                <a:lnTo>
                  <a:pt x="898525"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5343397" y="2748026"/>
            <a:ext cx="1286510" cy="681355"/>
          </a:xfrm>
          <a:custGeom>
            <a:avLst/>
            <a:gdLst/>
            <a:ahLst/>
            <a:cxnLst/>
            <a:rect l="l" t="t" r="r" b="b"/>
            <a:pathLst>
              <a:path w="1286509" h="681354">
                <a:moveTo>
                  <a:pt x="1286002" y="0"/>
                </a:moveTo>
                <a:lnTo>
                  <a:pt x="1176781" y="0"/>
                </a:lnTo>
                <a:lnTo>
                  <a:pt x="1176781" y="427227"/>
                </a:lnTo>
                <a:lnTo>
                  <a:pt x="1169394" y="472911"/>
                </a:lnTo>
                <a:lnTo>
                  <a:pt x="1148833" y="512645"/>
                </a:lnTo>
                <a:lnTo>
                  <a:pt x="1117501" y="544015"/>
                </a:lnTo>
                <a:lnTo>
                  <a:pt x="1077799" y="564607"/>
                </a:lnTo>
                <a:lnTo>
                  <a:pt x="1032128" y="572008"/>
                </a:lnTo>
                <a:lnTo>
                  <a:pt x="386968" y="572008"/>
                </a:lnTo>
                <a:lnTo>
                  <a:pt x="336762" y="563002"/>
                </a:lnTo>
                <a:lnTo>
                  <a:pt x="294211" y="538162"/>
                </a:lnTo>
                <a:lnTo>
                  <a:pt x="262542" y="500749"/>
                </a:lnTo>
                <a:lnTo>
                  <a:pt x="244982" y="454025"/>
                </a:lnTo>
                <a:lnTo>
                  <a:pt x="375412" y="454025"/>
                </a:lnTo>
                <a:lnTo>
                  <a:pt x="187705" y="266064"/>
                </a:lnTo>
                <a:lnTo>
                  <a:pt x="0" y="454025"/>
                </a:lnTo>
                <a:lnTo>
                  <a:pt x="134619" y="454025"/>
                </a:lnTo>
                <a:lnTo>
                  <a:pt x="143921" y="500401"/>
                </a:lnTo>
                <a:lnTo>
                  <a:pt x="161262" y="543337"/>
                </a:lnTo>
                <a:lnTo>
                  <a:pt x="185800" y="581987"/>
                </a:lnTo>
                <a:lnTo>
                  <a:pt x="216693" y="615505"/>
                </a:lnTo>
                <a:lnTo>
                  <a:pt x="253099" y="643046"/>
                </a:lnTo>
                <a:lnTo>
                  <a:pt x="294175" y="663765"/>
                </a:lnTo>
                <a:lnTo>
                  <a:pt x="339079" y="676816"/>
                </a:lnTo>
                <a:lnTo>
                  <a:pt x="386968" y="681354"/>
                </a:lnTo>
                <a:lnTo>
                  <a:pt x="1032128" y="681354"/>
                </a:lnTo>
                <a:lnTo>
                  <a:pt x="1077695" y="677251"/>
                </a:lnTo>
                <a:lnTo>
                  <a:pt x="1120610" y="665425"/>
                </a:lnTo>
                <a:lnTo>
                  <a:pt x="1160149" y="646599"/>
                </a:lnTo>
                <a:lnTo>
                  <a:pt x="1195590" y="621498"/>
                </a:lnTo>
                <a:lnTo>
                  <a:pt x="1226209" y="590847"/>
                </a:lnTo>
                <a:lnTo>
                  <a:pt x="1251283" y="555370"/>
                </a:lnTo>
                <a:lnTo>
                  <a:pt x="1270089" y="515792"/>
                </a:lnTo>
                <a:lnTo>
                  <a:pt x="1281903" y="472836"/>
                </a:lnTo>
                <a:lnTo>
                  <a:pt x="1286002" y="427227"/>
                </a:lnTo>
                <a:lnTo>
                  <a:pt x="1286002"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5704459" y="2513202"/>
            <a:ext cx="704215" cy="699770"/>
          </a:xfrm>
          <a:custGeom>
            <a:avLst/>
            <a:gdLst/>
            <a:ahLst/>
            <a:cxnLst/>
            <a:rect l="l" t="t" r="r" b="b"/>
            <a:pathLst>
              <a:path w="704214" h="699769">
                <a:moveTo>
                  <a:pt x="483854" y="619760"/>
                </a:moveTo>
                <a:lnTo>
                  <a:pt x="219455" y="619760"/>
                </a:lnTo>
                <a:lnTo>
                  <a:pt x="241272" y="629332"/>
                </a:lnTo>
                <a:lnTo>
                  <a:pt x="263588" y="637095"/>
                </a:lnTo>
                <a:lnTo>
                  <a:pt x="286285" y="643048"/>
                </a:lnTo>
                <a:lnTo>
                  <a:pt x="309244" y="647192"/>
                </a:lnTo>
                <a:lnTo>
                  <a:pt x="325374" y="698500"/>
                </a:lnTo>
                <a:lnTo>
                  <a:pt x="350379" y="699504"/>
                </a:lnTo>
                <a:lnTo>
                  <a:pt x="375396" y="698722"/>
                </a:lnTo>
                <a:lnTo>
                  <a:pt x="400294" y="696178"/>
                </a:lnTo>
                <a:lnTo>
                  <a:pt x="424941" y="691896"/>
                </a:lnTo>
                <a:lnTo>
                  <a:pt x="437768" y="637794"/>
                </a:lnTo>
                <a:lnTo>
                  <a:pt x="457739" y="631104"/>
                </a:lnTo>
                <a:lnTo>
                  <a:pt x="477234" y="623046"/>
                </a:lnTo>
                <a:lnTo>
                  <a:pt x="483854" y="619760"/>
                </a:lnTo>
                <a:close/>
              </a:path>
              <a:path w="704214" h="699769">
                <a:moveTo>
                  <a:pt x="79628" y="124079"/>
                </a:moveTo>
                <a:lnTo>
                  <a:pt x="46735" y="171513"/>
                </a:lnTo>
                <a:lnTo>
                  <a:pt x="25653" y="214630"/>
                </a:lnTo>
                <a:lnTo>
                  <a:pt x="64642" y="251587"/>
                </a:lnTo>
                <a:lnTo>
                  <a:pt x="58618" y="272028"/>
                </a:lnTo>
                <a:lnTo>
                  <a:pt x="54070" y="292719"/>
                </a:lnTo>
                <a:lnTo>
                  <a:pt x="50998" y="313576"/>
                </a:lnTo>
                <a:lnTo>
                  <a:pt x="49402" y="334518"/>
                </a:lnTo>
                <a:lnTo>
                  <a:pt x="0" y="360172"/>
                </a:lnTo>
                <a:lnTo>
                  <a:pt x="5349" y="409829"/>
                </a:lnTo>
                <a:lnTo>
                  <a:pt x="17652" y="458343"/>
                </a:lnTo>
                <a:lnTo>
                  <a:pt x="71374" y="461518"/>
                </a:lnTo>
                <a:lnTo>
                  <a:pt x="80988" y="482740"/>
                </a:lnTo>
                <a:lnTo>
                  <a:pt x="92281" y="503285"/>
                </a:lnTo>
                <a:lnTo>
                  <a:pt x="105217" y="523043"/>
                </a:lnTo>
                <a:lnTo>
                  <a:pt x="119761" y="541909"/>
                </a:lnTo>
                <a:lnTo>
                  <a:pt x="98805" y="592327"/>
                </a:lnTo>
                <a:lnTo>
                  <a:pt x="135127" y="624967"/>
                </a:lnTo>
                <a:lnTo>
                  <a:pt x="175640" y="652272"/>
                </a:lnTo>
                <a:lnTo>
                  <a:pt x="219455" y="619760"/>
                </a:lnTo>
                <a:lnTo>
                  <a:pt x="483854" y="619760"/>
                </a:lnTo>
                <a:lnTo>
                  <a:pt x="496204" y="613630"/>
                </a:lnTo>
                <a:lnTo>
                  <a:pt x="514603" y="602869"/>
                </a:lnTo>
                <a:lnTo>
                  <a:pt x="594206" y="602869"/>
                </a:lnTo>
                <a:lnTo>
                  <a:pt x="596582" y="600725"/>
                </a:lnTo>
                <a:lnTo>
                  <a:pt x="613572" y="583138"/>
                </a:lnTo>
                <a:lnTo>
                  <a:pt x="629538" y="564134"/>
                </a:lnTo>
                <a:lnTo>
                  <a:pt x="631189" y="561848"/>
                </a:lnTo>
                <a:lnTo>
                  <a:pt x="632967" y="559562"/>
                </a:lnTo>
                <a:lnTo>
                  <a:pt x="633849" y="558341"/>
                </a:lnTo>
                <a:lnTo>
                  <a:pt x="354634" y="558341"/>
                </a:lnTo>
                <a:lnTo>
                  <a:pt x="308437" y="553872"/>
                </a:lnTo>
                <a:lnTo>
                  <a:pt x="263674" y="539067"/>
                </a:lnTo>
                <a:lnTo>
                  <a:pt x="222123" y="513714"/>
                </a:lnTo>
                <a:lnTo>
                  <a:pt x="187386" y="479534"/>
                </a:lnTo>
                <a:lnTo>
                  <a:pt x="162131" y="439682"/>
                </a:lnTo>
                <a:lnTo>
                  <a:pt x="146571" y="395936"/>
                </a:lnTo>
                <a:lnTo>
                  <a:pt x="140920" y="350072"/>
                </a:lnTo>
                <a:lnTo>
                  <a:pt x="145389" y="303868"/>
                </a:lnTo>
                <a:lnTo>
                  <a:pt x="160194" y="259102"/>
                </a:lnTo>
                <a:lnTo>
                  <a:pt x="185546" y="217550"/>
                </a:lnTo>
                <a:lnTo>
                  <a:pt x="219727" y="182854"/>
                </a:lnTo>
                <a:lnTo>
                  <a:pt x="259579" y="157618"/>
                </a:lnTo>
                <a:lnTo>
                  <a:pt x="303325" y="142063"/>
                </a:lnTo>
                <a:lnTo>
                  <a:pt x="349189" y="136411"/>
                </a:lnTo>
                <a:lnTo>
                  <a:pt x="633746" y="136411"/>
                </a:lnTo>
                <a:lnTo>
                  <a:pt x="633646" y="136271"/>
                </a:lnTo>
                <a:lnTo>
                  <a:pt x="134746" y="136271"/>
                </a:lnTo>
                <a:lnTo>
                  <a:pt x="79628" y="124079"/>
                </a:lnTo>
                <a:close/>
              </a:path>
              <a:path w="704214" h="699769">
                <a:moveTo>
                  <a:pt x="594206" y="602869"/>
                </a:moveTo>
                <a:lnTo>
                  <a:pt x="514603" y="602869"/>
                </a:lnTo>
                <a:lnTo>
                  <a:pt x="559815" y="631698"/>
                </a:lnTo>
                <a:lnTo>
                  <a:pt x="578639" y="616908"/>
                </a:lnTo>
                <a:lnTo>
                  <a:pt x="594206" y="602869"/>
                </a:lnTo>
                <a:close/>
              </a:path>
              <a:path w="704214" h="699769">
                <a:moveTo>
                  <a:pt x="633746" y="136411"/>
                </a:moveTo>
                <a:lnTo>
                  <a:pt x="349189" y="136411"/>
                </a:lnTo>
                <a:lnTo>
                  <a:pt x="395393" y="140886"/>
                </a:lnTo>
                <a:lnTo>
                  <a:pt x="440159" y="155709"/>
                </a:lnTo>
                <a:lnTo>
                  <a:pt x="481711" y="181101"/>
                </a:lnTo>
                <a:lnTo>
                  <a:pt x="516407" y="215235"/>
                </a:lnTo>
                <a:lnTo>
                  <a:pt x="541643" y="255053"/>
                </a:lnTo>
                <a:lnTo>
                  <a:pt x="557198" y="298777"/>
                </a:lnTo>
                <a:lnTo>
                  <a:pt x="562850" y="344627"/>
                </a:lnTo>
                <a:lnTo>
                  <a:pt x="558375" y="390824"/>
                </a:lnTo>
                <a:lnTo>
                  <a:pt x="543552" y="435587"/>
                </a:lnTo>
                <a:lnTo>
                  <a:pt x="518160" y="477138"/>
                </a:lnTo>
                <a:lnTo>
                  <a:pt x="484026" y="511875"/>
                </a:lnTo>
                <a:lnTo>
                  <a:pt x="444208" y="537130"/>
                </a:lnTo>
                <a:lnTo>
                  <a:pt x="400484" y="552690"/>
                </a:lnTo>
                <a:lnTo>
                  <a:pt x="354634" y="558341"/>
                </a:lnTo>
                <a:lnTo>
                  <a:pt x="633849" y="558341"/>
                </a:lnTo>
                <a:lnTo>
                  <a:pt x="634618" y="557276"/>
                </a:lnTo>
                <a:lnTo>
                  <a:pt x="609345" y="506730"/>
                </a:lnTo>
                <a:lnTo>
                  <a:pt x="618275" y="491400"/>
                </a:lnTo>
                <a:lnTo>
                  <a:pt x="626205" y="475726"/>
                </a:lnTo>
                <a:lnTo>
                  <a:pt x="633134" y="459741"/>
                </a:lnTo>
                <a:lnTo>
                  <a:pt x="639063" y="443484"/>
                </a:lnTo>
                <a:lnTo>
                  <a:pt x="692657" y="436499"/>
                </a:lnTo>
                <a:lnTo>
                  <a:pt x="698682" y="408971"/>
                </a:lnTo>
                <a:lnTo>
                  <a:pt x="702468" y="381158"/>
                </a:lnTo>
                <a:lnTo>
                  <a:pt x="704016" y="353202"/>
                </a:lnTo>
                <a:lnTo>
                  <a:pt x="703326" y="325247"/>
                </a:lnTo>
                <a:lnTo>
                  <a:pt x="651382" y="302768"/>
                </a:lnTo>
                <a:lnTo>
                  <a:pt x="648954" y="288700"/>
                </a:lnTo>
                <a:lnTo>
                  <a:pt x="645858" y="274716"/>
                </a:lnTo>
                <a:lnTo>
                  <a:pt x="642096" y="260852"/>
                </a:lnTo>
                <a:lnTo>
                  <a:pt x="637666" y="247142"/>
                </a:lnTo>
                <a:lnTo>
                  <a:pt x="674751" y="206756"/>
                </a:lnTo>
                <a:lnTo>
                  <a:pt x="662301" y="180897"/>
                </a:lnTo>
                <a:lnTo>
                  <a:pt x="647636" y="156003"/>
                </a:lnTo>
                <a:lnTo>
                  <a:pt x="633746" y="136411"/>
                </a:lnTo>
                <a:close/>
              </a:path>
              <a:path w="704214" h="699769">
                <a:moveTo>
                  <a:pt x="288036" y="1016"/>
                </a:moveTo>
                <a:lnTo>
                  <a:pt x="260796" y="7209"/>
                </a:lnTo>
                <a:lnTo>
                  <a:pt x="234045" y="15509"/>
                </a:lnTo>
                <a:lnTo>
                  <a:pt x="207936" y="25929"/>
                </a:lnTo>
                <a:lnTo>
                  <a:pt x="182625" y="38481"/>
                </a:lnTo>
                <a:lnTo>
                  <a:pt x="188975" y="92075"/>
                </a:lnTo>
                <a:lnTo>
                  <a:pt x="174626" y="101838"/>
                </a:lnTo>
                <a:lnTo>
                  <a:pt x="160766" y="112458"/>
                </a:lnTo>
                <a:lnTo>
                  <a:pt x="147452" y="123936"/>
                </a:lnTo>
                <a:lnTo>
                  <a:pt x="134746" y="136271"/>
                </a:lnTo>
                <a:lnTo>
                  <a:pt x="633646" y="136271"/>
                </a:lnTo>
                <a:lnTo>
                  <a:pt x="630781" y="132228"/>
                </a:lnTo>
                <a:lnTo>
                  <a:pt x="625287" y="125730"/>
                </a:lnTo>
                <a:lnTo>
                  <a:pt x="558164" y="125730"/>
                </a:lnTo>
                <a:lnTo>
                  <a:pt x="516889" y="93472"/>
                </a:lnTo>
                <a:lnTo>
                  <a:pt x="519049" y="45974"/>
                </a:lnTo>
                <a:lnTo>
                  <a:pt x="322452" y="45974"/>
                </a:lnTo>
                <a:lnTo>
                  <a:pt x="288036" y="1016"/>
                </a:lnTo>
                <a:close/>
              </a:path>
              <a:path w="704214" h="699769">
                <a:moveTo>
                  <a:pt x="611758" y="109727"/>
                </a:moveTo>
                <a:lnTo>
                  <a:pt x="558164" y="125730"/>
                </a:lnTo>
                <a:lnTo>
                  <a:pt x="625287" y="125730"/>
                </a:lnTo>
                <a:lnTo>
                  <a:pt x="611758" y="109727"/>
                </a:lnTo>
                <a:close/>
              </a:path>
              <a:path w="704214" h="699769">
                <a:moveTo>
                  <a:pt x="351091" y="44577"/>
                </a:moveTo>
                <a:lnTo>
                  <a:pt x="336760" y="44954"/>
                </a:lnTo>
                <a:lnTo>
                  <a:pt x="322452" y="45974"/>
                </a:lnTo>
                <a:lnTo>
                  <a:pt x="519049" y="45974"/>
                </a:lnTo>
                <a:lnTo>
                  <a:pt x="379729" y="45847"/>
                </a:lnTo>
                <a:lnTo>
                  <a:pt x="365422" y="44866"/>
                </a:lnTo>
                <a:lnTo>
                  <a:pt x="351091" y="44577"/>
                </a:lnTo>
                <a:close/>
              </a:path>
              <a:path w="704214" h="699769">
                <a:moveTo>
                  <a:pt x="409955" y="0"/>
                </a:moveTo>
                <a:lnTo>
                  <a:pt x="379729" y="45847"/>
                </a:lnTo>
                <a:lnTo>
                  <a:pt x="519054" y="45847"/>
                </a:lnTo>
                <a:lnTo>
                  <a:pt x="519429" y="37592"/>
                </a:lnTo>
                <a:lnTo>
                  <a:pt x="492948" y="24610"/>
                </a:lnTo>
                <a:lnTo>
                  <a:pt x="465788" y="14033"/>
                </a:lnTo>
                <a:lnTo>
                  <a:pt x="438080" y="5838"/>
                </a:lnTo>
                <a:lnTo>
                  <a:pt x="409955"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9733788" y="2307335"/>
            <a:ext cx="1050036" cy="120243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9759695" y="2333244"/>
            <a:ext cx="814069" cy="1096010"/>
          </a:xfrm>
          <a:custGeom>
            <a:avLst/>
            <a:gdLst/>
            <a:ahLst/>
            <a:cxnLst/>
            <a:rect l="l" t="t" r="r" b="b"/>
            <a:pathLst>
              <a:path w="814070" h="1096010">
                <a:moveTo>
                  <a:pt x="0" y="0"/>
                </a:moveTo>
                <a:lnTo>
                  <a:pt x="0" y="1095755"/>
                </a:lnTo>
                <a:lnTo>
                  <a:pt x="813815" y="547877"/>
                </a:lnTo>
                <a:lnTo>
                  <a:pt x="0"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10643616" y="2333244"/>
            <a:ext cx="59690" cy="1096010"/>
          </a:xfrm>
          <a:custGeom>
            <a:avLst/>
            <a:gdLst/>
            <a:ahLst/>
            <a:cxnLst/>
            <a:rect l="l" t="t" r="r" b="b"/>
            <a:pathLst>
              <a:path w="59690" h="1096010">
                <a:moveTo>
                  <a:pt x="59435" y="0"/>
                </a:moveTo>
                <a:lnTo>
                  <a:pt x="0" y="0"/>
                </a:lnTo>
                <a:lnTo>
                  <a:pt x="0" y="1095755"/>
                </a:lnTo>
                <a:lnTo>
                  <a:pt x="59435" y="1095755"/>
                </a:lnTo>
                <a:lnTo>
                  <a:pt x="59435"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0" y="3806952"/>
            <a:ext cx="12192000" cy="14356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0" y="3832859"/>
            <a:ext cx="12192000" cy="1329055"/>
          </a:xfrm>
          <a:custGeom>
            <a:avLst/>
            <a:gdLst/>
            <a:ahLst/>
            <a:cxnLst/>
            <a:rect l="l" t="t" r="r" b="b"/>
            <a:pathLst>
              <a:path w="12192000" h="1329054">
                <a:moveTo>
                  <a:pt x="12192000" y="0"/>
                </a:moveTo>
                <a:lnTo>
                  <a:pt x="0" y="0"/>
                </a:lnTo>
                <a:lnTo>
                  <a:pt x="0" y="1328927"/>
                </a:lnTo>
                <a:lnTo>
                  <a:pt x="12192000" y="1328927"/>
                </a:lnTo>
                <a:lnTo>
                  <a:pt x="12192000"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796848" y="4274896"/>
            <a:ext cx="2235835"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Record </a:t>
            </a:r>
            <a:r>
              <a:rPr kumimoji="0" sz="2400" b="1" i="0" u="none" strike="noStrike" kern="1200" cap="none" spc="-10" normalizeH="0" baseline="0" noProof="0" dirty="0">
                <a:ln>
                  <a:noFill/>
                </a:ln>
                <a:solidFill>
                  <a:srgbClr val="3B3B41"/>
                </a:solidFill>
                <a:effectLst/>
                <a:uLnTx/>
                <a:uFillTx/>
                <a:latin typeface="Segoe UI Semibold"/>
                <a:ea typeface="+mn-ea"/>
                <a:cs typeface="Segoe UI Semibold"/>
              </a:rPr>
              <a:t>the</a:t>
            </a:r>
            <a:r>
              <a:rPr kumimoji="0" sz="2400" b="1" i="0" u="none" strike="noStrike" kern="1200" cap="none" spc="-45" normalizeH="0" baseline="0" noProof="0" dirty="0">
                <a:ln>
                  <a:noFill/>
                </a:ln>
                <a:solidFill>
                  <a:srgbClr val="3B3B41"/>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Task</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5" name="object 15"/>
          <p:cNvSpPr/>
          <p:nvPr/>
        </p:nvSpPr>
        <p:spPr>
          <a:xfrm>
            <a:off x="1620774" y="3833621"/>
            <a:ext cx="588010" cy="0"/>
          </a:xfrm>
          <a:custGeom>
            <a:avLst/>
            <a:gdLst/>
            <a:ahLst/>
            <a:cxnLst/>
            <a:rect l="l" t="t" r="r" b="b"/>
            <a:pathLst>
              <a:path w="588010">
                <a:moveTo>
                  <a:pt x="0" y="0"/>
                </a:moveTo>
                <a:lnTo>
                  <a:pt x="587628" y="0"/>
                </a:lnTo>
              </a:path>
            </a:pathLst>
          </a:custGeom>
          <a:ln w="28956">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txBox="1"/>
          <p:nvPr/>
        </p:nvSpPr>
        <p:spPr>
          <a:xfrm>
            <a:off x="4731511" y="4274896"/>
            <a:ext cx="2635250"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Automate the</a:t>
            </a:r>
            <a:r>
              <a:rPr kumimoji="0" sz="2400" b="1" i="0" u="none" strike="noStrike" kern="1200" cap="none" spc="-80" normalizeH="0" baseline="0" noProof="0" dirty="0">
                <a:ln>
                  <a:noFill/>
                </a:ln>
                <a:solidFill>
                  <a:srgbClr val="3B3B41"/>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Task</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5755385" y="3833621"/>
            <a:ext cx="588010" cy="0"/>
          </a:xfrm>
          <a:custGeom>
            <a:avLst/>
            <a:gdLst/>
            <a:ahLst/>
            <a:cxnLst/>
            <a:rect l="l" t="t" r="r" b="b"/>
            <a:pathLst>
              <a:path w="588010">
                <a:moveTo>
                  <a:pt x="0" y="0"/>
                </a:moveTo>
                <a:lnTo>
                  <a:pt x="587628" y="0"/>
                </a:lnTo>
              </a:path>
            </a:pathLst>
          </a:custGeom>
          <a:ln w="28956">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txBox="1"/>
          <p:nvPr/>
        </p:nvSpPr>
        <p:spPr>
          <a:xfrm>
            <a:off x="9070593" y="4274896"/>
            <a:ext cx="2325370"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0" normalizeH="0" baseline="0" noProof="0" dirty="0">
                <a:ln>
                  <a:noFill/>
                </a:ln>
                <a:solidFill>
                  <a:srgbClr val="3B3B41"/>
                </a:solidFill>
                <a:effectLst/>
                <a:uLnTx/>
                <a:uFillTx/>
                <a:latin typeface="Segoe UI Semibold"/>
                <a:ea typeface="+mn-ea"/>
                <a:cs typeface="Segoe UI Semibold"/>
              </a:rPr>
              <a:t>Execute </a:t>
            </a:r>
            <a:r>
              <a:rPr kumimoji="0" sz="2400" b="1" i="0" u="none" strike="noStrike" kern="1200" cap="none" spc="-10" normalizeH="0" baseline="0" noProof="0" dirty="0">
                <a:ln>
                  <a:noFill/>
                </a:ln>
                <a:solidFill>
                  <a:srgbClr val="3B3B41"/>
                </a:solidFill>
                <a:effectLst/>
                <a:uLnTx/>
                <a:uFillTx/>
                <a:latin typeface="Segoe UI Semibold"/>
                <a:ea typeface="+mn-ea"/>
                <a:cs typeface="Segoe UI Semibold"/>
              </a:rPr>
              <a:t>the</a:t>
            </a:r>
            <a:r>
              <a:rPr kumimoji="0" sz="2400" b="1" i="0" u="none" strike="noStrike" kern="1200" cap="none" spc="-95" normalizeH="0" baseline="0" noProof="0" dirty="0">
                <a:ln>
                  <a:noFill/>
                </a:ln>
                <a:solidFill>
                  <a:srgbClr val="3B3B41"/>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Task</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9" name="object 19"/>
          <p:cNvSpPr/>
          <p:nvPr/>
        </p:nvSpPr>
        <p:spPr>
          <a:xfrm>
            <a:off x="9938766" y="3833621"/>
            <a:ext cx="588010" cy="0"/>
          </a:xfrm>
          <a:custGeom>
            <a:avLst/>
            <a:gdLst/>
            <a:ahLst/>
            <a:cxnLst/>
            <a:rect l="l" t="t" r="r" b="b"/>
            <a:pathLst>
              <a:path w="588009">
                <a:moveTo>
                  <a:pt x="0" y="0"/>
                </a:moveTo>
                <a:lnTo>
                  <a:pt x="587628" y="0"/>
                </a:lnTo>
              </a:path>
            </a:pathLst>
          </a:custGeom>
          <a:ln w="28956">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6719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Environments are containers that administrators can use to manage apps, flows, connectors and other assets, along with permission to allow organization users to use the resources.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object 6">
            <a:extLst>
              <a:ext uri="{FF2B5EF4-FFF2-40B4-BE49-F238E27FC236}">
                <a16:creationId xmlns:a16="http://schemas.microsoft.com/office/drawing/2014/main" id="{672C4FA6-EAEE-4A42-A981-96AC73331923}"/>
              </a:ext>
            </a:extLst>
          </p:cNvPr>
          <p:cNvSpPr/>
          <p:nvPr/>
        </p:nvSpPr>
        <p:spPr>
          <a:xfrm>
            <a:off x="682487" y="3065145"/>
            <a:ext cx="10784616" cy="34002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6091555" cy="6858000"/>
          </a:xfrm>
          <a:custGeom>
            <a:avLst/>
            <a:gdLst/>
            <a:ahLst/>
            <a:cxnLst/>
            <a:rect l="l" t="t" r="r" b="b"/>
            <a:pathLst>
              <a:path w="6091555" h="6858000">
                <a:moveTo>
                  <a:pt x="5875274" y="0"/>
                </a:moveTo>
                <a:lnTo>
                  <a:pt x="0" y="0"/>
                </a:lnTo>
                <a:lnTo>
                  <a:pt x="0" y="6857998"/>
                </a:lnTo>
                <a:lnTo>
                  <a:pt x="5875274" y="6857998"/>
                </a:lnTo>
                <a:lnTo>
                  <a:pt x="5875274" y="1031366"/>
                </a:lnTo>
                <a:lnTo>
                  <a:pt x="6091428" y="859027"/>
                </a:lnTo>
                <a:lnTo>
                  <a:pt x="5875274" y="686815"/>
                </a:lnTo>
                <a:lnTo>
                  <a:pt x="5875274"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txBox="1">
            <a:spLocks noGrp="1"/>
          </p:cNvSpPr>
          <p:nvPr>
            <p:ph type="title"/>
          </p:nvPr>
        </p:nvSpPr>
        <p:spPr>
          <a:xfrm>
            <a:off x="6224778" y="560305"/>
            <a:ext cx="5967222" cy="423834"/>
          </a:xfrm>
          <a:prstGeom prst="rect">
            <a:avLst/>
          </a:prstGeom>
        </p:spPr>
        <p:txBody>
          <a:bodyPr vert="horz" wrap="square" lIns="0" tIns="53975" rIns="0" bIns="0" rtlCol="0">
            <a:spAutoFit/>
          </a:bodyPr>
          <a:lstStyle/>
          <a:p>
            <a:pPr marL="12700" marR="5080">
              <a:lnSpc>
                <a:spcPct val="100000"/>
              </a:lnSpc>
              <a:spcBef>
                <a:spcPts val="425"/>
              </a:spcBef>
            </a:pPr>
            <a:r>
              <a:rPr sz="2400" spc="-5" dirty="0">
                <a:solidFill>
                  <a:srgbClr val="0F3C8B"/>
                </a:solidFill>
                <a:latin typeface="Arial"/>
                <a:ea typeface="+mn-ea"/>
                <a:cs typeface="Arial"/>
              </a:rPr>
              <a:t>When and why should you use UI  Flows?</a:t>
            </a:r>
          </a:p>
        </p:txBody>
      </p:sp>
      <p:sp>
        <p:nvSpPr>
          <p:cNvPr id="6" name="object 6"/>
          <p:cNvSpPr/>
          <p:nvPr/>
        </p:nvSpPr>
        <p:spPr>
          <a:xfrm>
            <a:off x="6311590" y="1354200"/>
            <a:ext cx="114300" cy="12801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6305624" y="1810579"/>
            <a:ext cx="114300" cy="12801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txBox="1"/>
          <p:nvPr/>
        </p:nvSpPr>
        <p:spPr>
          <a:xfrm>
            <a:off x="6477961" y="1277874"/>
            <a:ext cx="4139565" cy="696986"/>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a:ea typeface="+mn-ea"/>
                <a:cs typeface="Segoe UI"/>
              </a:rPr>
              <a:t>The </a:t>
            </a:r>
            <a:r>
              <a:rPr kumimoji="0" sz="1600" b="0" i="0" u="none" strike="noStrike" kern="1200" cap="none" spc="-10" normalizeH="0" baseline="0" noProof="0" dirty="0">
                <a:ln>
                  <a:noFill/>
                </a:ln>
                <a:solidFill>
                  <a:prstClr val="black"/>
                </a:solidFill>
                <a:effectLst/>
                <a:uLnTx/>
                <a:uFillTx/>
                <a:latin typeface="Segoe UI"/>
                <a:ea typeface="+mn-ea"/>
                <a:cs typeface="Segoe UI"/>
              </a:rPr>
              <a:t>target </a:t>
            </a:r>
            <a:r>
              <a:rPr kumimoji="0" sz="1600" b="0" i="0" u="none" strike="noStrike" kern="1200" cap="none" spc="-5" normalizeH="0" baseline="0" noProof="0" dirty="0">
                <a:ln>
                  <a:noFill/>
                </a:ln>
                <a:solidFill>
                  <a:prstClr val="black"/>
                </a:solidFill>
                <a:effectLst/>
                <a:uLnTx/>
                <a:uFillTx/>
                <a:latin typeface="Segoe UI"/>
                <a:ea typeface="+mn-ea"/>
                <a:cs typeface="Segoe UI"/>
              </a:rPr>
              <a:t>app has no</a:t>
            </a:r>
            <a:r>
              <a:rPr kumimoji="0" sz="1600" b="0" i="0" u="none" strike="noStrike" kern="1200" cap="none" spc="-15"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API</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52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a:ea typeface="+mn-ea"/>
                <a:cs typeface="Segoe UI"/>
              </a:rPr>
              <a:t>The scenario </a:t>
            </a:r>
            <a:r>
              <a:rPr kumimoji="0" sz="1600" b="0" i="0" u="none" strike="noStrike" kern="1200" cap="none" spc="-15" normalizeH="0" baseline="0" noProof="0" dirty="0">
                <a:ln>
                  <a:noFill/>
                </a:ln>
                <a:solidFill>
                  <a:prstClr val="black"/>
                </a:solidFill>
                <a:effectLst/>
                <a:uLnTx/>
                <a:uFillTx/>
                <a:latin typeface="Segoe UI"/>
                <a:ea typeface="+mn-ea"/>
                <a:cs typeface="Segoe UI"/>
              </a:rPr>
              <a:t>requires </a:t>
            </a:r>
            <a:r>
              <a:rPr kumimoji="0" sz="1600" b="0" i="0" u="none" strike="noStrike" kern="1200" cap="none" spc="-10" normalizeH="0" baseline="0" noProof="0" dirty="0">
                <a:ln>
                  <a:noFill/>
                </a:ln>
                <a:solidFill>
                  <a:prstClr val="black"/>
                </a:solidFill>
                <a:effectLst/>
                <a:uLnTx/>
                <a:uFillTx/>
                <a:latin typeface="Segoe UI"/>
                <a:ea typeface="+mn-ea"/>
                <a:cs typeface="Segoe UI"/>
              </a:rPr>
              <a:t>to use </a:t>
            </a:r>
            <a:r>
              <a:rPr kumimoji="0" sz="1600" b="0" i="0" u="none" strike="noStrike" kern="1200" cap="none" spc="-5" normalizeH="0" baseline="0" noProof="0" dirty="0">
                <a:ln>
                  <a:noFill/>
                </a:ln>
                <a:solidFill>
                  <a:prstClr val="black"/>
                </a:solidFill>
                <a:effectLst/>
                <a:uLnTx/>
                <a:uFillTx/>
                <a:latin typeface="Segoe UI"/>
                <a:ea typeface="+mn-ea"/>
                <a:cs typeface="Segoe UI"/>
              </a:rPr>
              <a:t>the user</a:t>
            </a:r>
            <a:r>
              <a:rPr kumimoji="0" sz="1600" b="0" i="0" u="none" strike="noStrike" kern="1200" cap="none" spc="80"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interface</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9" name="object 9"/>
          <p:cNvSpPr txBox="1"/>
          <p:nvPr/>
        </p:nvSpPr>
        <p:spPr>
          <a:xfrm>
            <a:off x="6224778" y="2939056"/>
            <a:ext cx="4796790" cy="720725"/>
          </a:xfrm>
          <a:prstGeom prst="rect">
            <a:avLst/>
          </a:prstGeom>
        </p:spPr>
        <p:txBody>
          <a:bodyPr vert="horz" wrap="square" lIns="0" tIns="53975" rIns="0" bIns="0" rtlCol="0">
            <a:spAutoFit/>
          </a:bodyPr>
          <a:lstStyle/>
          <a:p>
            <a:pPr marL="12700" marR="5080" lvl="0" indent="0" algn="l" defTabSz="914400" rtl="0" eaLnBrk="1" fontAlgn="auto" latinLnBrk="0" hangingPunct="1">
              <a:lnSpc>
                <a:spcPts val="2590"/>
              </a:lnSpc>
              <a:spcBef>
                <a:spcPts val="425"/>
              </a:spcBef>
              <a:spcAft>
                <a:spcPts val="0"/>
              </a:spcAft>
              <a:buClrTx/>
              <a:buSzTx/>
              <a:buFontTx/>
              <a:buNone/>
              <a:tabLst/>
              <a:defRPr/>
            </a:pPr>
            <a:r>
              <a:rPr kumimoji="0" sz="2400" b="0" i="0" u="none" strike="noStrike" kern="1200" cap="none" spc="0" normalizeH="0" baseline="0" noProof="0" dirty="0">
                <a:ln>
                  <a:noFill/>
                </a:ln>
                <a:solidFill>
                  <a:srgbClr val="0F3C8B"/>
                </a:solidFill>
                <a:effectLst/>
                <a:uLnTx/>
                <a:uFillTx/>
                <a:latin typeface="Arial"/>
                <a:ea typeface="+mn-ea"/>
                <a:cs typeface="Arial"/>
              </a:rPr>
              <a:t>UI </a:t>
            </a:r>
            <a:r>
              <a:rPr kumimoji="0" sz="2400" b="0" i="0" u="none" strike="noStrike" kern="1200" cap="none" spc="-5" normalizeH="0" baseline="0" noProof="0" dirty="0">
                <a:ln>
                  <a:noFill/>
                </a:ln>
                <a:solidFill>
                  <a:srgbClr val="0F3C8B"/>
                </a:solidFill>
                <a:effectLst/>
                <a:uLnTx/>
                <a:uFillTx/>
                <a:latin typeface="Arial"/>
                <a:ea typeface="+mn-ea"/>
                <a:cs typeface="Arial"/>
              </a:rPr>
              <a:t>Flows (or </a:t>
            </a:r>
            <a:r>
              <a:rPr kumimoji="0" sz="2400" b="0" i="0" u="none" strike="noStrike" kern="1200" cap="none" spc="-55" normalizeH="0" baseline="0" noProof="0" dirty="0">
                <a:ln>
                  <a:noFill/>
                </a:ln>
                <a:solidFill>
                  <a:srgbClr val="0F3C8B"/>
                </a:solidFill>
                <a:effectLst/>
                <a:uLnTx/>
                <a:uFillTx/>
                <a:latin typeface="Arial"/>
                <a:ea typeface="+mn-ea"/>
                <a:cs typeface="Arial"/>
              </a:rPr>
              <a:t>RPA) </a:t>
            </a:r>
            <a:r>
              <a:rPr kumimoji="0" sz="2400" b="0" i="0" u="none" strike="noStrike" kern="1200" cap="none" spc="0" normalizeH="0" baseline="0" noProof="0" dirty="0">
                <a:ln>
                  <a:noFill/>
                </a:ln>
                <a:solidFill>
                  <a:srgbClr val="0F3C8B"/>
                </a:solidFill>
                <a:effectLst/>
                <a:uLnTx/>
                <a:uFillTx/>
                <a:latin typeface="Arial"/>
                <a:ea typeface="+mn-ea"/>
                <a:cs typeface="Arial"/>
              </a:rPr>
              <a:t>for </a:t>
            </a:r>
            <a:r>
              <a:rPr kumimoji="0" sz="2400" b="0" i="0" u="none" strike="noStrike" kern="1200" cap="none" spc="-5" normalizeH="0" baseline="0" noProof="0" dirty="0">
                <a:ln>
                  <a:noFill/>
                </a:ln>
                <a:solidFill>
                  <a:srgbClr val="0F3C8B"/>
                </a:solidFill>
                <a:effectLst/>
                <a:uLnTx/>
                <a:uFillTx/>
                <a:latin typeface="Arial"/>
                <a:ea typeface="+mn-ea"/>
                <a:cs typeface="Arial"/>
              </a:rPr>
              <a:t>automation is  fragile</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10" name="object 10"/>
          <p:cNvSpPr/>
          <p:nvPr/>
        </p:nvSpPr>
        <p:spPr>
          <a:xfrm>
            <a:off x="6224778" y="3947648"/>
            <a:ext cx="114300" cy="12801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6234535" y="4425162"/>
            <a:ext cx="114300" cy="12801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txBox="1"/>
          <p:nvPr/>
        </p:nvSpPr>
        <p:spPr>
          <a:xfrm>
            <a:off x="6391149" y="3871829"/>
            <a:ext cx="4026535" cy="696986"/>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a:ea typeface="+mn-ea"/>
                <a:cs typeface="Segoe UI"/>
              </a:rPr>
              <a:t>Changes </a:t>
            </a:r>
            <a:r>
              <a:rPr kumimoji="0" sz="1600" b="0" i="0" u="none" strike="noStrike" kern="1200" cap="none" spc="-10" normalizeH="0" baseline="0" noProof="0" dirty="0">
                <a:ln>
                  <a:noFill/>
                </a:ln>
                <a:solidFill>
                  <a:prstClr val="black"/>
                </a:solidFill>
                <a:effectLst/>
                <a:uLnTx/>
                <a:uFillTx/>
                <a:latin typeface="Segoe UI"/>
                <a:ea typeface="+mn-ea"/>
                <a:cs typeface="Segoe UI"/>
              </a:rPr>
              <a:t>to </a:t>
            </a:r>
            <a:r>
              <a:rPr kumimoji="0" sz="1600" b="0" i="0" u="none" strike="noStrike" kern="1200" cap="none" spc="-5" normalizeH="0" baseline="0" noProof="0" dirty="0">
                <a:ln>
                  <a:noFill/>
                </a:ln>
                <a:solidFill>
                  <a:prstClr val="black"/>
                </a:solidFill>
                <a:effectLst/>
                <a:uLnTx/>
                <a:uFillTx/>
                <a:latin typeface="Segoe UI"/>
                <a:ea typeface="+mn-ea"/>
                <a:cs typeface="Segoe UI"/>
              </a:rPr>
              <a:t>the interface can </a:t>
            </a:r>
            <a:r>
              <a:rPr kumimoji="0" sz="1600" b="0" i="0" u="none" strike="noStrike" kern="1200" cap="none" spc="-10" normalizeH="0" baseline="0" noProof="0" dirty="0">
                <a:ln>
                  <a:noFill/>
                </a:ln>
                <a:solidFill>
                  <a:prstClr val="black"/>
                </a:solidFill>
                <a:effectLst/>
                <a:uLnTx/>
                <a:uFillTx/>
                <a:latin typeface="Segoe UI"/>
                <a:ea typeface="+mn-ea"/>
                <a:cs typeface="Segoe UI"/>
              </a:rPr>
              <a:t>break your</a:t>
            </a:r>
            <a:r>
              <a:rPr kumimoji="0" sz="1600" b="0" i="0" u="none" strike="noStrike" kern="1200" cap="none" spc="30"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flow</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530"/>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Segoe UI"/>
                <a:ea typeface="+mn-ea"/>
                <a:cs typeface="Segoe UI"/>
              </a:rPr>
              <a:t>Consider creating </a:t>
            </a:r>
            <a:r>
              <a:rPr kumimoji="0" sz="1600" b="0" i="0" u="none" strike="noStrike" kern="1200" cap="none" spc="-25" normalizeH="0" baseline="0" noProof="0" dirty="0">
                <a:ln>
                  <a:noFill/>
                </a:ln>
                <a:solidFill>
                  <a:prstClr val="black"/>
                </a:solidFill>
                <a:effectLst/>
                <a:uLnTx/>
                <a:uFillTx/>
                <a:latin typeface="Segoe UI"/>
                <a:ea typeface="+mn-ea"/>
                <a:cs typeface="Segoe UI"/>
              </a:rPr>
              <a:t>API’s </a:t>
            </a:r>
            <a:r>
              <a:rPr kumimoji="0" sz="1600" b="0" i="0" u="none" strike="noStrike" kern="1200" cap="none" spc="-5" normalizeH="0" baseline="0" noProof="0" dirty="0">
                <a:ln>
                  <a:noFill/>
                </a:ln>
                <a:solidFill>
                  <a:prstClr val="black"/>
                </a:solidFill>
                <a:effectLst/>
                <a:uLnTx/>
                <a:uFillTx/>
                <a:latin typeface="Segoe UI"/>
                <a:ea typeface="+mn-ea"/>
                <a:cs typeface="Segoe UI"/>
              </a:rPr>
              <a:t>/ Upgrade </a:t>
            </a:r>
            <a:r>
              <a:rPr kumimoji="0" sz="1600" b="0" i="0" u="none" strike="noStrike" kern="1200" cap="none" spc="-10" normalizeH="0" baseline="0" noProof="0" dirty="0">
                <a:ln>
                  <a:noFill/>
                </a:ln>
                <a:solidFill>
                  <a:prstClr val="black"/>
                </a:solidFill>
                <a:effectLst/>
                <a:uLnTx/>
                <a:uFillTx/>
                <a:latin typeface="Segoe UI"/>
                <a:ea typeface="+mn-ea"/>
                <a:cs typeface="Segoe UI"/>
              </a:rPr>
              <a:t>your</a:t>
            </a:r>
            <a:r>
              <a:rPr kumimoji="0" sz="1600" b="0" i="0" u="none" strike="noStrike" kern="1200" cap="none" spc="130"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apps</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5" name="Picture 32" descr="Image result for RPA images png transparfent">
            <a:extLst>
              <a:ext uri="{FF2B5EF4-FFF2-40B4-BE49-F238E27FC236}">
                <a16:creationId xmlns:a16="http://schemas.microsoft.com/office/drawing/2014/main" id="{FC267794-54ED-4EC0-94A2-816A116FB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29" y="1371600"/>
            <a:ext cx="5308681"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5563" y="383794"/>
            <a:ext cx="9563100" cy="819150"/>
          </a:xfrm>
          <a:prstGeom prst="rect">
            <a:avLst/>
          </a:prstGeom>
        </p:spPr>
        <p:txBody>
          <a:bodyPr vert="horz" wrap="square" lIns="0" tIns="13335" rIns="0" bIns="0" rtlCol="0">
            <a:spAutoFit/>
          </a:bodyPr>
          <a:lstStyle/>
          <a:p>
            <a:pPr marL="12700">
              <a:lnSpc>
                <a:spcPts val="3720"/>
              </a:lnSpc>
              <a:spcBef>
                <a:spcPts val="105"/>
              </a:spcBef>
            </a:pPr>
            <a:r>
              <a:rPr sz="3200" dirty="0">
                <a:solidFill>
                  <a:srgbClr val="0066CC"/>
                </a:solidFill>
              </a:rPr>
              <a:t>Power </a:t>
            </a:r>
            <a:r>
              <a:rPr sz="3200" spc="-5" dirty="0">
                <a:solidFill>
                  <a:srgbClr val="0066CC"/>
                </a:solidFill>
              </a:rPr>
              <a:t>Automate </a:t>
            </a:r>
            <a:r>
              <a:rPr sz="3200" dirty="0">
                <a:solidFill>
                  <a:srgbClr val="0066CC"/>
                </a:solidFill>
              </a:rPr>
              <a:t>With </a:t>
            </a:r>
            <a:r>
              <a:rPr sz="3200" spc="-5" dirty="0">
                <a:solidFill>
                  <a:srgbClr val="0066CC"/>
                </a:solidFill>
              </a:rPr>
              <a:t>Attended and Unattended</a:t>
            </a:r>
            <a:r>
              <a:rPr sz="3200" spc="-415" dirty="0">
                <a:solidFill>
                  <a:srgbClr val="0066CC"/>
                </a:solidFill>
              </a:rPr>
              <a:t> </a:t>
            </a:r>
            <a:r>
              <a:rPr sz="3200" spc="-80" dirty="0">
                <a:solidFill>
                  <a:srgbClr val="0066CC"/>
                </a:solidFill>
              </a:rPr>
              <a:t>RPA</a:t>
            </a:r>
            <a:endParaRPr sz="3200" dirty="0">
              <a:solidFill>
                <a:srgbClr val="0066CC"/>
              </a:solidFill>
            </a:endParaRPr>
          </a:p>
          <a:p>
            <a:pPr marL="12700">
              <a:lnSpc>
                <a:spcPts val="2520"/>
              </a:lnSpc>
            </a:pPr>
            <a:r>
              <a:rPr sz="2200" spc="-5" dirty="0">
                <a:solidFill>
                  <a:srgbClr val="0066CC"/>
                </a:solidFill>
              </a:rPr>
              <a:t>Automation whether you’re logged in or</a:t>
            </a:r>
            <a:r>
              <a:rPr sz="2200" spc="95" dirty="0">
                <a:solidFill>
                  <a:srgbClr val="0066CC"/>
                </a:solidFill>
              </a:rPr>
              <a:t> </a:t>
            </a:r>
            <a:r>
              <a:rPr sz="2200" spc="-5" dirty="0">
                <a:solidFill>
                  <a:srgbClr val="0066CC"/>
                </a:solidFill>
              </a:rPr>
              <a:t>not</a:t>
            </a:r>
            <a:endParaRPr sz="2200" dirty="0">
              <a:solidFill>
                <a:srgbClr val="0066CC"/>
              </a:solidFill>
            </a:endParaRPr>
          </a:p>
        </p:txBody>
      </p:sp>
      <p:sp>
        <p:nvSpPr>
          <p:cNvPr id="4" name="object 4"/>
          <p:cNvSpPr txBox="1"/>
          <p:nvPr/>
        </p:nvSpPr>
        <p:spPr>
          <a:xfrm>
            <a:off x="7294244" y="4817491"/>
            <a:ext cx="3356610" cy="132207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Segoe UI"/>
                <a:ea typeface="+mn-ea"/>
                <a:cs typeface="Segoe UI"/>
              </a:rPr>
              <a:t>High </a:t>
            </a:r>
            <a:r>
              <a:rPr kumimoji="0" sz="1800" b="0" i="0" u="none" strike="noStrike" kern="1200" cap="none" spc="-5" normalizeH="0" baseline="0" noProof="0" dirty="0">
                <a:ln>
                  <a:noFill/>
                </a:ln>
                <a:solidFill>
                  <a:prstClr val="black"/>
                </a:solidFill>
                <a:effectLst/>
                <a:uLnTx/>
                <a:uFillTx/>
                <a:latin typeface="Segoe UI"/>
                <a:ea typeface="+mn-ea"/>
                <a:cs typeface="Segoe UI"/>
              </a:rPr>
              <a:t>volume </a:t>
            </a:r>
            <a:r>
              <a:rPr kumimoji="0" sz="1800" b="0" i="0" u="none" strike="noStrike" kern="1200" cap="none" spc="-10" normalizeH="0" baseline="0" noProof="0" dirty="0">
                <a:ln>
                  <a:noFill/>
                </a:ln>
                <a:solidFill>
                  <a:prstClr val="black"/>
                </a:solidFill>
                <a:effectLst/>
                <a:uLnTx/>
                <a:uFillTx/>
                <a:latin typeface="Segoe UI"/>
                <a:ea typeface="+mn-ea"/>
                <a:cs typeface="Segoe UI"/>
              </a:rPr>
              <a:t>back-end</a:t>
            </a:r>
            <a:r>
              <a:rPr kumimoji="0" sz="1800" b="0" i="0" u="none" strike="noStrike" kern="1200" cap="none" spc="5" normalizeH="0" baseline="0" noProof="0" dirty="0">
                <a:ln>
                  <a:noFill/>
                </a:ln>
                <a:solidFill>
                  <a:prstClr val="black"/>
                </a:solidFill>
                <a:effectLst/>
                <a:uLnTx/>
                <a:uFillTx/>
                <a:latin typeface="Segoe UI"/>
                <a:ea typeface="+mn-ea"/>
                <a:cs typeface="Segoe UI"/>
              </a:rPr>
              <a:t> </a:t>
            </a:r>
            <a:r>
              <a:rPr kumimoji="0" sz="1800" b="0" i="0" u="none" strike="noStrike" kern="1200" cap="none" spc="-10" normalizeH="0" baseline="0" noProof="0" dirty="0">
                <a:ln>
                  <a:noFill/>
                </a:ln>
                <a:solidFill>
                  <a:prstClr val="black"/>
                </a:solidFill>
                <a:effectLst/>
                <a:uLnTx/>
                <a:uFillTx/>
                <a:latin typeface="Segoe UI"/>
                <a:ea typeface="+mn-ea"/>
                <a:cs typeface="Segoe UI"/>
              </a:rPr>
              <a:t>processes</a:t>
            </a:r>
            <a:endParaRPr kumimoji="0" sz="1800" b="0" i="0" u="none" strike="noStrike" kern="1200" cap="none" spc="0" normalizeH="0" baseline="0" noProof="0">
              <a:ln>
                <a:noFill/>
              </a:ln>
              <a:solidFill>
                <a:prstClr val="black"/>
              </a:solidFill>
              <a:effectLst/>
              <a:uLnTx/>
              <a:uFillTx/>
              <a:latin typeface="Segoe UI"/>
              <a:ea typeface="+mn-ea"/>
              <a:cs typeface="Segoe UI"/>
            </a:endParaRPr>
          </a:p>
          <a:p>
            <a:pPr marL="1905" marR="0" lvl="0" indent="0" algn="ctr" defTabSz="914400" rtl="0" eaLnBrk="1" fontAlgn="auto" latinLnBrk="0" hangingPunct="1">
              <a:lnSpc>
                <a:spcPct val="100000"/>
              </a:lnSpc>
              <a:spcBef>
                <a:spcPts val="20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Segoe UI"/>
                <a:ea typeface="+mn-ea"/>
                <a:cs typeface="Segoe UI"/>
              </a:rPr>
              <a:t>Runs</a:t>
            </a:r>
            <a:r>
              <a:rPr kumimoji="0" sz="1800" b="0" i="0" u="none" strike="noStrike" kern="1200" cap="none" spc="-45"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automatically</a:t>
            </a:r>
            <a:endParaRPr kumimoji="0" sz="18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173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Segoe UI"/>
                <a:ea typeface="+mn-ea"/>
                <a:cs typeface="Segoe UI"/>
              </a:rPr>
              <a:t>Can log </a:t>
            </a:r>
            <a:r>
              <a:rPr kumimoji="0" sz="1800" b="0" i="0" u="none" strike="noStrike" kern="1200" cap="none" spc="-10" normalizeH="0" baseline="0" noProof="0" dirty="0">
                <a:ln>
                  <a:noFill/>
                </a:ln>
                <a:solidFill>
                  <a:prstClr val="black"/>
                </a:solidFill>
                <a:effectLst/>
                <a:uLnTx/>
                <a:uFillTx/>
                <a:latin typeface="Segoe UI"/>
                <a:ea typeface="+mn-ea"/>
                <a:cs typeface="Segoe UI"/>
              </a:rPr>
              <a:t>into </a:t>
            </a:r>
            <a:r>
              <a:rPr kumimoji="0" sz="1800" b="0" i="0" u="none" strike="noStrike" kern="1200" cap="none" spc="-5" normalizeH="0" baseline="0" noProof="0" dirty="0">
                <a:ln>
                  <a:noFill/>
                </a:ln>
                <a:solidFill>
                  <a:prstClr val="black"/>
                </a:solidFill>
                <a:effectLst/>
                <a:uLnTx/>
                <a:uFillTx/>
                <a:latin typeface="Segoe UI"/>
                <a:ea typeface="+mn-ea"/>
                <a:cs typeface="Segoe UI"/>
              </a:rPr>
              <a:t>system </a:t>
            </a:r>
            <a:r>
              <a:rPr kumimoji="0" sz="1800" b="0" i="0" u="none" strike="noStrike" kern="1200" cap="none" spc="0" normalizeH="0" baseline="0" noProof="0" dirty="0">
                <a:ln>
                  <a:noFill/>
                </a:ln>
                <a:solidFill>
                  <a:prstClr val="black"/>
                </a:solidFill>
                <a:effectLst/>
                <a:uLnTx/>
                <a:uFillTx/>
                <a:latin typeface="Segoe UI"/>
                <a:ea typeface="+mn-ea"/>
                <a:cs typeface="Segoe UI"/>
              </a:rPr>
              <a:t>or</a:t>
            </a:r>
            <a:r>
              <a:rPr kumimoji="0" sz="1800" b="0" i="0" u="none" strike="noStrike" kern="1200" cap="none" spc="-100"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machine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5" name="object 5"/>
          <p:cNvSpPr/>
          <p:nvPr/>
        </p:nvSpPr>
        <p:spPr>
          <a:xfrm>
            <a:off x="8815831" y="1706879"/>
            <a:ext cx="205232" cy="20535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8538464" y="2094864"/>
            <a:ext cx="760095" cy="475615"/>
          </a:xfrm>
          <a:custGeom>
            <a:avLst/>
            <a:gdLst/>
            <a:ahLst/>
            <a:cxnLst/>
            <a:rect l="l" t="t" r="r" b="b"/>
            <a:pathLst>
              <a:path w="760095" h="475614">
                <a:moveTo>
                  <a:pt x="759967" y="408432"/>
                </a:moveTo>
                <a:lnTo>
                  <a:pt x="759967" y="211000"/>
                </a:lnTo>
                <a:lnTo>
                  <a:pt x="759967" y="109616"/>
                </a:lnTo>
                <a:lnTo>
                  <a:pt x="759967" y="72264"/>
                </a:lnTo>
                <a:lnTo>
                  <a:pt x="759967" y="66929"/>
                </a:lnTo>
                <a:lnTo>
                  <a:pt x="754707" y="40880"/>
                </a:lnTo>
                <a:lnTo>
                  <a:pt x="740362" y="19605"/>
                </a:lnTo>
                <a:lnTo>
                  <a:pt x="719087" y="5260"/>
                </a:lnTo>
                <a:lnTo>
                  <a:pt x="693038" y="0"/>
                </a:lnTo>
                <a:lnTo>
                  <a:pt x="331069" y="0"/>
                </a:lnTo>
                <a:lnTo>
                  <a:pt x="145192" y="0"/>
                </a:lnTo>
                <a:lnTo>
                  <a:pt x="76711" y="0"/>
                </a:lnTo>
                <a:lnTo>
                  <a:pt x="66928" y="0"/>
                </a:lnTo>
                <a:lnTo>
                  <a:pt x="40880" y="5260"/>
                </a:lnTo>
                <a:lnTo>
                  <a:pt x="19605" y="19605"/>
                </a:lnTo>
                <a:lnTo>
                  <a:pt x="5260" y="40880"/>
                </a:lnTo>
                <a:lnTo>
                  <a:pt x="0" y="66929"/>
                </a:lnTo>
                <a:lnTo>
                  <a:pt x="0" y="264360"/>
                </a:lnTo>
                <a:lnTo>
                  <a:pt x="0" y="365744"/>
                </a:lnTo>
                <a:lnTo>
                  <a:pt x="0" y="403096"/>
                </a:lnTo>
                <a:lnTo>
                  <a:pt x="0" y="408432"/>
                </a:lnTo>
                <a:lnTo>
                  <a:pt x="5260" y="434427"/>
                </a:lnTo>
                <a:lnTo>
                  <a:pt x="19605" y="455707"/>
                </a:lnTo>
                <a:lnTo>
                  <a:pt x="40880" y="470082"/>
                </a:lnTo>
                <a:lnTo>
                  <a:pt x="66928" y="475361"/>
                </a:lnTo>
                <a:lnTo>
                  <a:pt x="428898" y="475361"/>
                </a:lnTo>
                <a:lnTo>
                  <a:pt x="614775" y="475361"/>
                </a:lnTo>
                <a:lnTo>
                  <a:pt x="683256" y="475361"/>
                </a:lnTo>
                <a:lnTo>
                  <a:pt x="693038" y="475361"/>
                </a:lnTo>
                <a:lnTo>
                  <a:pt x="719087" y="470082"/>
                </a:lnTo>
                <a:lnTo>
                  <a:pt x="740362" y="455707"/>
                </a:lnTo>
                <a:lnTo>
                  <a:pt x="754707" y="434427"/>
                </a:lnTo>
                <a:lnTo>
                  <a:pt x="759967" y="408432"/>
                </a:lnTo>
                <a:close/>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8348471" y="2760345"/>
            <a:ext cx="1140460" cy="427990"/>
          </a:xfrm>
          <a:custGeom>
            <a:avLst/>
            <a:gdLst/>
            <a:ahLst/>
            <a:cxnLst/>
            <a:rect l="l" t="t" r="r" b="b"/>
            <a:pathLst>
              <a:path w="1140459" h="427989">
                <a:moveTo>
                  <a:pt x="1139952" y="427863"/>
                </a:moveTo>
                <a:lnTo>
                  <a:pt x="1139952" y="226246"/>
                </a:lnTo>
                <a:lnTo>
                  <a:pt x="1139952" y="122713"/>
                </a:lnTo>
                <a:lnTo>
                  <a:pt x="1139952" y="84570"/>
                </a:lnTo>
                <a:lnTo>
                  <a:pt x="1139952" y="79120"/>
                </a:lnTo>
                <a:lnTo>
                  <a:pt x="1133752" y="48327"/>
                </a:lnTo>
                <a:lnTo>
                  <a:pt x="1116838" y="23177"/>
                </a:lnTo>
                <a:lnTo>
                  <a:pt x="1091731" y="6219"/>
                </a:lnTo>
                <a:lnTo>
                  <a:pt x="1060957" y="0"/>
                </a:lnTo>
                <a:lnTo>
                  <a:pt x="493260" y="0"/>
                </a:lnTo>
                <a:lnTo>
                  <a:pt x="201739" y="0"/>
                </a:lnTo>
                <a:lnTo>
                  <a:pt x="94337" y="0"/>
                </a:lnTo>
                <a:lnTo>
                  <a:pt x="78994" y="0"/>
                </a:lnTo>
                <a:lnTo>
                  <a:pt x="48220" y="6219"/>
                </a:lnTo>
                <a:lnTo>
                  <a:pt x="23114" y="23177"/>
                </a:lnTo>
                <a:lnTo>
                  <a:pt x="6199" y="48327"/>
                </a:lnTo>
                <a:lnTo>
                  <a:pt x="0" y="79120"/>
                </a:lnTo>
                <a:lnTo>
                  <a:pt x="0" y="280737"/>
                </a:lnTo>
                <a:lnTo>
                  <a:pt x="0" y="384270"/>
                </a:lnTo>
                <a:lnTo>
                  <a:pt x="0" y="422413"/>
                </a:lnTo>
                <a:lnTo>
                  <a:pt x="0" y="427863"/>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8728456" y="2570226"/>
            <a:ext cx="0" cy="190500"/>
          </a:xfrm>
          <a:custGeom>
            <a:avLst/>
            <a:gdLst/>
            <a:ahLst/>
            <a:cxnLst/>
            <a:rect l="l" t="t" r="r" b="b"/>
            <a:pathLst>
              <a:path h="190500">
                <a:moveTo>
                  <a:pt x="0" y="0"/>
                </a:moveTo>
                <a:lnTo>
                  <a:pt x="0" y="109912"/>
                </a:lnTo>
                <a:lnTo>
                  <a:pt x="0" y="166354"/>
                </a:lnTo>
                <a:lnTo>
                  <a:pt x="0" y="187148"/>
                </a:lnTo>
                <a:lnTo>
                  <a:pt x="0" y="190119"/>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8918447" y="1904619"/>
            <a:ext cx="0" cy="190500"/>
          </a:xfrm>
          <a:custGeom>
            <a:avLst/>
            <a:gdLst/>
            <a:ahLst/>
            <a:cxnLst/>
            <a:rect l="l" t="t" r="r" b="b"/>
            <a:pathLst>
              <a:path h="190500">
                <a:moveTo>
                  <a:pt x="0" y="0"/>
                </a:moveTo>
                <a:lnTo>
                  <a:pt x="0" y="109985"/>
                </a:lnTo>
                <a:lnTo>
                  <a:pt x="0" y="166465"/>
                </a:lnTo>
                <a:lnTo>
                  <a:pt x="0" y="187273"/>
                </a:lnTo>
                <a:lnTo>
                  <a:pt x="0" y="190245"/>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9108440" y="2570226"/>
            <a:ext cx="0" cy="190500"/>
          </a:xfrm>
          <a:custGeom>
            <a:avLst/>
            <a:gdLst/>
            <a:ahLst/>
            <a:cxnLst/>
            <a:rect l="l" t="t" r="r" b="b"/>
            <a:pathLst>
              <a:path h="190500">
                <a:moveTo>
                  <a:pt x="0" y="0"/>
                </a:moveTo>
                <a:lnTo>
                  <a:pt x="0" y="109912"/>
                </a:lnTo>
                <a:lnTo>
                  <a:pt x="0" y="166354"/>
                </a:lnTo>
                <a:lnTo>
                  <a:pt x="0" y="187148"/>
                </a:lnTo>
                <a:lnTo>
                  <a:pt x="0" y="190119"/>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8680957" y="2284983"/>
            <a:ext cx="95250" cy="0"/>
          </a:xfrm>
          <a:custGeom>
            <a:avLst/>
            <a:gdLst/>
            <a:ahLst/>
            <a:cxnLst/>
            <a:rect l="l" t="t" r="r" b="b"/>
            <a:pathLst>
              <a:path w="95250">
                <a:moveTo>
                  <a:pt x="0" y="0"/>
                </a:moveTo>
                <a:lnTo>
                  <a:pt x="54919" y="0"/>
                </a:lnTo>
                <a:lnTo>
                  <a:pt x="83121" y="0"/>
                </a:lnTo>
                <a:lnTo>
                  <a:pt x="93511" y="0"/>
                </a:lnTo>
                <a:lnTo>
                  <a:pt x="94996" y="0"/>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9060942" y="2284983"/>
            <a:ext cx="95250" cy="0"/>
          </a:xfrm>
          <a:custGeom>
            <a:avLst/>
            <a:gdLst/>
            <a:ahLst/>
            <a:cxnLst/>
            <a:rect l="l" t="t" r="r" b="b"/>
            <a:pathLst>
              <a:path w="95250">
                <a:moveTo>
                  <a:pt x="0" y="0"/>
                </a:moveTo>
                <a:lnTo>
                  <a:pt x="54919" y="0"/>
                </a:lnTo>
                <a:lnTo>
                  <a:pt x="83121" y="0"/>
                </a:lnTo>
                <a:lnTo>
                  <a:pt x="93511" y="0"/>
                </a:lnTo>
                <a:lnTo>
                  <a:pt x="94996" y="0"/>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8493252" y="2237485"/>
            <a:ext cx="0" cy="190500"/>
          </a:xfrm>
          <a:custGeom>
            <a:avLst/>
            <a:gdLst/>
            <a:ahLst/>
            <a:cxnLst/>
            <a:rect l="l" t="t" r="r" b="b"/>
            <a:pathLst>
              <a:path h="190500">
                <a:moveTo>
                  <a:pt x="0" y="0"/>
                </a:moveTo>
                <a:lnTo>
                  <a:pt x="0" y="109912"/>
                </a:lnTo>
                <a:lnTo>
                  <a:pt x="0" y="166354"/>
                </a:lnTo>
                <a:lnTo>
                  <a:pt x="0" y="187148"/>
                </a:lnTo>
                <a:lnTo>
                  <a:pt x="0" y="190118"/>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9345548" y="2237485"/>
            <a:ext cx="0" cy="190500"/>
          </a:xfrm>
          <a:custGeom>
            <a:avLst/>
            <a:gdLst/>
            <a:ahLst/>
            <a:cxnLst/>
            <a:rect l="l" t="t" r="r" b="b"/>
            <a:pathLst>
              <a:path h="190500">
                <a:moveTo>
                  <a:pt x="0" y="0"/>
                </a:moveTo>
                <a:lnTo>
                  <a:pt x="0" y="109912"/>
                </a:lnTo>
                <a:lnTo>
                  <a:pt x="0" y="166354"/>
                </a:lnTo>
                <a:lnTo>
                  <a:pt x="0" y="187148"/>
                </a:lnTo>
                <a:lnTo>
                  <a:pt x="0" y="190118"/>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2490534" y="1963039"/>
            <a:ext cx="681355" cy="678180"/>
          </a:xfrm>
          <a:custGeom>
            <a:avLst/>
            <a:gdLst/>
            <a:ahLst/>
            <a:cxnLst/>
            <a:rect l="l" t="t" r="r" b="b"/>
            <a:pathLst>
              <a:path w="681354" h="678180">
                <a:moveTo>
                  <a:pt x="0" y="338963"/>
                </a:moveTo>
                <a:lnTo>
                  <a:pt x="3105" y="292915"/>
                </a:lnTo>
                <a:lnTo>
                  <a:pt x="12150" y="248767"/>
                </a:lnTo>
                <a:lnTo>
                  <a:pt x="26733" y="206918"/>
                </a:lnTo>
                <a:lnTo>
                  <a:pt x="46449" y="167771"/>
                </a:lnTo>
                <a:lnTo>
                  <a:pt x="70893" y="131727"/>
                </a:lnTo>
                <a:lnTo>
                  <a:pt x="99663" y="99187"/>
                </a:lnTo>
                <a:lnTo>
                  <a:pt x="132353" y="70551"/>
                </a:lnTo>
                <a:lnTo>
                  <a:pt x="168561" y="46223"/>
                </a:lnTo>
                <a:lnTo>
                  <a:pt x="207883" y="26602"/>
                </a:lnTo>
                <a:lnTo>
                  <a:pt x="249913" y="12090"/>
                </a:lnTo>
                <a:lnTo>
                  <a:pt x="294249" y="3089"/>
                </a:lnTo>
                <a:lnTo>
                  <a:pt x="340487" y="0"/>
                </a:lnTo>
                <a:lnTo>
                  <a:pt x="386751" y="3089"/>
                </a:lnTo>
                <a:lnTo>
                  <a:pt x="431104" y="12090"/>
                </a:lnTo>
                <a:lnTo>
                  <a:pt x="473144" y="26602"/>
                </a:lnTo>
                <a:lnTo>
                  <a:pt x="512468" y="46223"/>
                </a:lnTo>
                <a:lnTo>
                  <a:pt x="548674" y="70551"/>
                </a:lnTo>
                <a:lnTo>
                  <a:pt x="581358" y="99187"/>
                </a:lnTo>
                <a:lnTo>
                  <a:pt x="610118" y="131727"/>
                </a:lnTo>
                <a:lnTo>
                  <a:pt x="634553" y="167771"/>
                </a:lnTo>
                <a:lnTo>
                  <a:pt x="654258" y="206918"/>
                </a:lnTo>
                <a:lnTo>
                  <a:pt x="668831" y="248767"/>
                </a:lnTo>
                <a:lnTo>
                  <a:pt x="677871" y="292915"/>
                </a:lnTo>
                <a:lnTo>
                  <a:pt x="680974" y="338963"/>
                </a:lnTo>
                <a:lnTo>
                  <a:pt x="677871" y="384983"/>
                </a:lnTo>
                <a:lnTo>
                  <a:pt x="668831" y="429114"/>
                </a:lnTo>
                <a:lnTo>
                  <a:pt x="654258" y="470953"/>
                </a:lnTo>
                <a:lnTo>
                  <a:pt x="634553" y="510097"/>
                </a:lnTo>
                <a:lnTo>
                  <a:pt x="610118" y="546144"/>
                </a:lnTo>
                <a:lnTo>
                  <a:pt x="581358" y="578691"/>
                </a:lnTo>
                <a:lnTo>
                  <a:pt x="548674" y="607335"/>
                </a:lnTo>
                <a:lnTo>
                  <a:pt x="512468" y="631674"/>
                </a:lnTo>
                <a:lnTo>
                  <a:pt x="473144" y="651305"/>
                </a:lnTo>
                <a:lnTo>
                  <a:pt x="431104" y="665826"/>
                </a:lnTo>
                <a:lnTo>
                  <a:pt x="386751" y="674833"/>
                </a:lnTo>
                <a:lnTo>
                  <a:pt x="340487" y="677926"/>
                </a:lnTo>
                <a:lnTo>
                  <a:pt x="294249" y="674833"/>
                </a:lnTo>
                <a:lnTo>
                  <a:pt x="249913" y="665826"/>
                </a:lnTo>
                <a:lnTo>
                  <a:pt x="207883" y="651305"/>
                </a:lnTo>
                <a:lnTo>
                  <a:pt x="168561" y="631674"/>
                </a:lnTo>
                <a:lnTo>
                  <a:pt x="132353" y="607335"/>
                </a:lnTo>
                <a:lnTo>
                  <a:pt x="99663" y="578691"/>
                </a:lnTo>
                <a:lnTo>
                  <a:pt x="70893" y="546144"/>
                </a:lnTo>
                <a:lnTo>
                  <a:pt x="46449" y="510097"/>
                </a:lnTo>
                <a:lnTo>
                  <a:pt x="26733" y="470953"/>
                </a:lnTo>
                <a:lnTo>
                  <a:pt x="12150" y="429114"/>
                </a:lnTo>
                <a:lnTo>
                  <a:pt x="3105" y="384983"/>
                </a:lnTo>
                <a:lnTo>
                  <a:pt x="0" y="338963"/>
                </a:lnTo>
                <a:close/>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2274253" y="2640964"/>
            <a:ext cx="1101725" cy="550545"/>
          </a:xfrm>
          <a:custGeom>
            <a:avLst/>
            <a:gdLst/>
            <a:ahLst/>
            <a:cxnLst/>
            <a:rect l="l" t="t" r="r" b="b"/>
            <a:pathLst>
              <a:path w="1101725" h="550544">
                <a:moveTo>
                  <a:pt x="1101597" y="550290"/>
                </a:moveTo>
                <a:lnTo>
                  <a:pt x="1099562" y="502936"/>
                </a:lnTo>
                <a:lnTo>
                  <a:pt x="1093569" y="456676"/>
                </a:lnTo>
                <a:lnTo>
                  <a:pt x="1083792" y="411678"/>
                </a:lnTo>
                <a:lnTo>
                  <a:pt x="1070401" y="368108"/>
                </a:lnTo>
                <a:lnTo>
                  <a:pt x="1053569" y="326136"/>
                </a:lnTo>
                <a:lnTo>
                  <a:pt x="1033467" y="285928"/>
                </a:lnTo>
                <a:lnTo>
                  <a:pt x="1010268" y="247651"/>
                </a:lnTo>
                <a:lnTo>
                  <a:pt x="984144" y="211474"/>
                </a:lnTo>
                <a:lnTo>
                  <a:pt x="955265" y="177564"/>
                </a:lnTo>
                <a:lnTo>
                  <a:pt x="923805" y="146089"/>
                </a:lnTo>
                <a:lnTo>
                  <a:pt x="889934" y="117215"/>
                </a:lnTo>
                <a:lnTo>
                  <a:pt x="853826" y="91111"/>
                </a:lnTo>
                <a:lnTo>
                  <a:pt x="815651" y="67944"/>
                </a:lnTo>
                <a:lnTo>
                  <a:pt x="775581" y="47881"/>
                </a:lnTo>
                <a:lnTo>
                  <a:pt x="733789" y="31090"/>
                </a:lnTo>
                <a:lnTo>
                  <a:pt x="690446" y="17739"/>
                </a:lnTo>
                <a:lnTo>
                  <a:pt x="645724" y="7996"/>
                </a:lnTo>
                <a:lnTo>
                  <a:pt x="599795" y="2026"/>
                </a:lnTo>
                <a:lnTo>
                  <a:pt x="552831" y="0"/>
                </a:lnTo>
                <a:lnTo>
                  <a:pt x="505258" y="2026"/>
                </a:lnTo>
                <a:lnTo>
                  <a:pt x="458784" y="7996"/>
                </a:lnTo>
                <a:lnTo>
                  <a:pt x="413578" y="17739"/>
                </a:lnTo>
                <a:lnTo>
                  <a:pt x="369808" y="31090"/>
                </a:lnTo>
                <a:lnTo>
                  <a:pt x="327642" y="47881"/>
                </a:lnTo>
                <a:lnTo>
                  <a:pt x="287248" y="67944"/>
                </a:lnTo>
                <a:lnTo>
                  <a:pt x="248795" y="91111"/>
                </a:lnTo>
                <a:lnTo>
                  <a:pt x="212451" y="117215"/>
                </a:lnTo>
                <a:lnTo>
                  <a:pt x="178385" y="146089"/>
                </a:lnTo>
                <a:lnTo>
                  <a:pt x="146764" y="177564"/>
                </a:lnTo>
                <a:lnTo>
                  <a:pt x="117757" y="211474"/>
                </a:lnTo>
                <a:lnTo>
                  <a:pt x="91532" y="247651"/>
                </a:lnTo>
                <a:lnTo>
                  <a:pt x="68258" y="285928"/>
                </a:lnTo>
                <a:lnTo>
                  <a:pt x="48102" y="326136"/>
                </a:lnTo>
                <a:lnTo>
                  <a:pt x="31234" y="368108"/>
                </a:lnTo>
                <a:lnTo>
                  <a:pt x="17821" y="411678"/>
                </a:lnTo>
                <a:lnTo>
                  <a:pt x="8033" y="456676"/>
                </a:lnTo>
                <a:lnTo>
                  <a:pt x="2036" y="502936"/>
                </a:lnTo>
                <a:lnTo>
                  <a:pt x="0" y="550290"/>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2130107" y="1807464"/>
            <a:ext cx="1390015" cy="953135"/>
          </a:xfrm>
          <a:custGeom>
            <a:avLst/>
            <a:gdLst/>
            <a:ahLst/>
            <a:cxnLst/>
            <a:rect l="l" t="t" r="r" b="b"/>
            <a:pathLst>
              <a:path w="1390014" h="953135">
                <a:moveTo>
                  <a:pt x="1173607" y="953135"/>
                </a:moveTo>
                <a:lnTo>
                  <a:pt x="1298644" y="953135"/>
                </a:lnTo>
                <a:lnTo>
                  <a:pt x="1362852" y="953135"/>
                </a:lnTo>
                <a:lnTo>
                  <a:pt x="1386508" y="953135"/>
                </a:lnTo>
                <a:lnTo>
                  <a:pt x="1389888" y="953135"/>
                </a:lnTo>
                <a:lnTo>
                  <a:pt x="1389888" y="402103"/>
                </a:lnTo>
                <a:lnTo>
                  <a:pt x="1389888" y="119141"/>
                </a:lnTo>
                <a:lnTo>
                  <a:pt x="1389888" y="14892"/>
                </a:lnTo>
                <a:lnTo>
                  <a:pt x="1389888" y="0"/>
                </a:lnTo>
                <a:lnTo>
                  <a:pt x="586359" y="0"/>
                </a:lnTo>
                <a:lnTo>
                  <a:pt x="173736" y="0"/>
                </a:lnTo>
                <a:lnTo>
                  <a:pt x="21717" y="0"/>
                </a:lnTo>
                <a:lnTo>
                  <a:pt x="0" y="0"/>
                </a:lnTo>
                <a:lnTo>
                  <a:pt x="0" y="551031"/>
                </a:lnTo>
                <a:lnTo>
                  <a:pt x="0" y="833993"/>
                </a:lnTo>
                <a:lnTo>
                  <a:pt x="0" y="938242"/>
                </a:lnTo>
                <a:lnTo>
                  <a:pt x="0" y="953135"/>
                </a:lnTo>
                <a:lnTo>
                  <a:pt x="125037" y="953135"/>
                </a:lnTo>
                <a:lnTo>
                  <a:pt x="189245" y="953135"/>
                </a:lnTo>
                <a:lnTo>
                  <a:pt x="212901" y="953135"/>
                </a:lnTo>
                <a:lnTo>
                  <a:pt x="216281" y="953135"/>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txBox="1"/>
          <p:nvPr/>
        </p:nvSpPr>
        <p:spPr>
          <a:xfrm>
            <a:off x="2193607" y="3731767"/>
            <a:ext cx="1651635" cy="51371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3200" b="0" i="0" u="none" strike="noStrike" kern="1200" cap="none" spc="0" normalizeH="0" baseline="0" noProof="0" dirty="0">
                <a:ln>
                  <a:noFill/>
                </a:ln>
                <a:solidFill>
                  <a:srgbClr val="0F3C8B"/>
                </a:solidFill>
                <a:effectLst/>
                <a:uLnTx/>
                <a:uFillTx/>
                <a:latin typeface="Arial"/>
                <a:ea typeface="+mn-ea"/>
                <a:cs typeface="Arial"/>
              </a:rPr>
              <a:t>Att</a:t>
            </a:r>
            <a:r>
              <a:rPr kumimoji="0" sz="3200" b="0" i="0" u="none" strike="noStrike" kern="1200" cap="none" spc="-15" normalizeH="0" baseline="0" noProof="0" dirty="0">
                <a:ln>
                  <a:noFill/>
                </a:ln>
                <a:solidFill>
                  <a:srgbClr val="0F3C8B"/>
                </a:solidFill>
                <a:effectLst/>
                <a:uLnTx/>
                <a:uFillTx/>
                <a:latin typeface="Arial"/>
                <a:ea typeface="+mn-ea"/>
                <a:cs typeface="Arial"/>
              </a:rPr>
              <a:t>e</a:t>
            </a:r>
            <a:r>
              <a:rPr kumimoji="0" sz="3200" b="0" i="0" u="none" strike="noStrike" kern="1200" cap="none" spc="0" normalizeH="0" baseline="0" noProof="0" dirty="0">
                <a:ln>
                  <a:noFill/>
                </a:ln>
                <a:solidFill>
                  <a:srgbClr val="0F3C8B"/>
                </a:solidFill>
                <a:effectLst/>
                <a:uLnTx/>
                <a:uFillTx/>
                <a:latin typeface="Arial"/>
                <a:ea typeface="+mn-ea"/>
                <a:cs typeface="Arial"/>
              </a:rPr>
              <a:t>n</a:t>
            </a:r>
            <a:r>
              <a:rPr kumimoji="0" sz="3200" b="0" i="0" u="none" strike="noStrike" kern="1200" cap="none" spc="-10" normalizeH="0" baseline="0" noProof="0" dirty="0">
                <a:ln>
                  <a:noFill/>
                </a:ln>
                <a:solidFill>
                  <a:srgbClr val="0F3C8B"/>
                </a:solidFill>
                <a:effectLst/>
                <a:uLnTx/>
                <a:uFillTx/>
                <a:latin typeface="Arial"/>
                <a:ea typeface="+mn-ea"/>
                <a:cs typeface="Arial"/>
              </a:rPr>
              <a:t>d</a:t>
            </a:r>
            <a:r>
              <a:rPr kumimoji="0" sz="3200" b="0" i="0" u="none" strike="noStrike" kern="1200" cap="none" spc="0" normalizeH="0" baseline="0" noProof="0" dirty="0">
                <a:ln>
                  <a:noFill/>
                </a:ln>
                <a:solidFill>
                  <a:srgbClr val="0F3C8B"/>
                </a:solidFill>
                <a:effectLst/>
                <a:uLnTx/>
                <a:uFillTx/>
                <a:latin typeface="Arial"/>
                <a:ea typeface="+mn-ea"/>
                <a:cs typeface="Arial"/>
              </a:rPr>
              <a:t>ed</a:t>
            </a:r>
            <a:endParaRPr kumimoji="0" sz="3200" b="0" i="0" u="none" strike="noStrike" kern="1200" cap="none" spc="0" normalizeH="0" baseline="0" noProof="0" dirty="0">
              <a:ln>
                <a:noFill/>
              </a:ln>
              <a:solidFill>
                <a:prstClr val="black"/>
              </a:solidFill>
              <a:effectLst/>
              <a:uLnTx/>
              <a:uFillTx/>
              <a:latin typeface="Arial"/>
              <a:ea typeface="+mn-ea"/>
              <a:cs typeface="Arial"/>
            </a:endParaRPr>
          </a:p>
        </p:txBody>
      </p:sp>
      <p:sp>
        <p:nvSpPr>
          <p:cNvPr id="19" name="object 19"/>
          <p:cNvSpPr txBox="1"/>
          <p:nvPr/>
        </p:nvSpPr>
        <p:spPr>
          <a:xfrm>
            <a:off x="7911465" y="3731767"/>
            <a:ext cx="2125345" cy="51371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3200" b="0" i="0" u="none" strike="noStrike" kern="1200" cap="none" spc="-5" normalizeH="0" baseline="0" noProof="0" dirty="0">
                <a:ln>
                  <a:noFill/>
                </a:ln>
                <a:solidFill>
                  <a:srgbClr val="0F3C8B"/>
                </a:solidFill>
                <a:effectLst/>
                <a:uLnTx/>
                <a:uFillTx/>
                <a:latin typeface="Arial"/>
                <a:ea typeface="+mn-ea"/>
                <a:cs typeface="Arial"/>
              </a:rPr>
              <a:t>Unattended</a:t>
            </a:r>
            <a:endParaRPr kumimoji="0" sz="3200" b="0" i="0" u="none" strike="noStrike" kern="1200" cap="none" spc="0" normalizeH="0" baseline="0" noProof="0">
              <a:ln>
                <a:noFill/>
              </a:ln>
              <a:solidFill>
                <a:prstClr val="black"/>
              </a:solidFill>
              <a:effectLst/>
              <a:uLnTx/>
              <a:uFillTx/>
              <a:latin typeface="Arial"/>
              <a:ea typeface="+mn-ea"/>
              <a:cs typeface="Arial"/>
            </a:endParaRPr>
          </a:p>
        </p:txBody>
      </p:sp>
      <p:sp>
        <p:nvSpPr>
          <p:cNvPr id="20" name="object 20"/>
          <p:cNvSpPr txBox="1"/>
          <p:nvPr/>
        </p:nvSpPr>
        <p:spPr>
          <a:xfrm>
            <a:off x="1744663" y="4794630"/>
            <a:ext cx="2343785" cy="131635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Segoe UI"/>
                <a:ea typeface="+mn-ea"/>
                <a:cs typeface="Segoe UI"/>
              </a:rPr>
              <a:t>Interactive</a:t>
            </a:r>
            <a:r>
              <a:rPr kumimoji="0" sz="1800" b="0" i="0" u="none" strike="noStrike" kern="1200" cap="none" spc="-50"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acceleration</a:t>
            </a:r>
            <a:endParaRPr kumimoji="0" sz="1800" b="0" i="0" u="none" strike="noStrike" kern="1200" cap="none" spc="0" normalizeH="0" baseline="0" noProof="0">
              <a:ln>
                <a:noFill/>
              </a:ln>
              <a:solidFill>
                <a:prstClr val="black"/>
              </a:solidFill>
              <a:effectLst/>
              <a:uLnTx/>
              <a:uFillTx/>
              <a:latin typeface="Segoe UI"/>
              <a:ea typeface="+mn-ea"/>
              <a:cs typeface="Segoe UI"/>
            </a:endParaRPr>
          </a:p>
          <a:p>
            <a:pPr marL="339725" marR="383540" lvl="0" indent="0" algn="ctr" defTabSz="914400" rtl="0" eaLnBrk="1" fontAlgn="auto" latinLnBrk="0" hangingPunct="1">
              <a:lnSpc>
                <a:spcPct val="170200"/>
              </a:lnSpc>
              <a:spcBef>
                <a:spcPts val="645"/>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Segoe UI"/>
                <a:ea typeface="+mn-ea"/>
                <a:cs typeface="Segoe UI"/>
              </a:rPr>
              <a:t>Human</a:t>
            </a:r>
            <a:r>
              <a:rPr kumimoji="0" sz="1800" b="0" i="0" u="none" strike="noStrike" kern="1200" cap="none" spc="-70" normalizeH="0" baseline="0" noProof="0" dirty="0">
                <a:ln>
                  <a:noFill/>
                </a:ln>
                <a:solidFill>
                  <a:prstClr val="black"/>
                </a:solidFill>
                <a:effectLst/>
                <a:uLnTx/>
                <a:uFillTx/>
                <a:latin typeface="Segoe UI"/>
                <a:ea typeface="+mn-ea"/>
                <a:cs typeface="Segoe UI"/>
              </a:rPr>
              <a:t> </a:t>
            </a:r>
            <a:r>
              <a:rPr kumimoji="0" sz="1800" b="0" i="0" u="none" strike="noStrike" kern="1200" cap="none" spc="-10" normalizeH="0" baseline="0" noProof="0" dirty="0">
                <a:ln>
                  <a:noFill/>
                </a:ln>
                <a:solidFill>
                  <a:prstClr val="black"/>
                </a:solidFill>
                <a:effectLst/>
                <a:uLnTx/>
                <a:uFillTx/>
                <a:latin typeface="Segoe UI"/>
                <a:ea typeface="+mn-ea"/>
                <a:cs typeface="Segoe UI"/>
              </a:rPr>
              <a:t>initiated  </a:t>
            </a:r>
            <a:r>
              <a:rPr kumimoji="0" sz="1800" b="0" i="0" u="none" strike="noStrike" kern="1200" cap="none" spc="-5" normalizeH="0" baseline="0" noProof="0" dirty="0">
                <a:ln>
                  <a:noFill/>
                </a:ln>
                <a:solidFill>
                  <a:prstClr val="black"/>
                </a:solidFill>
                <a:effectLst/>
                <a:uLnTx/>
                <a:uFillTx/>
                <a:latin typeface="Segoe UI"/>
                <a:ea typeface="+mn-ea"/>
                <a:cs typeface="Segoe UI"/>
              </a:rPr>
              <a:t>Logged</a:t>
            </a:r>
            <a:r>
              <a:rPr kumimoji="0" sz="1800" b="0" i="0" u="none" strike="noStrike" kern="1200" cap="none" spc="-10"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in</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5762986" y="1559052"/>
            <a:ext cx="0" cy="4667250"/>
          </a:xfrm>
          <a:custGeom>
            <a:avLst/>
            <a:gdLst/>
            <a:ahLst/>
            <a:cxnLst/>
            <a:rect l="l" t="t" r="r" b="b"/>
            <a:pathLst>
              <a:path h="4667250">
                <a:moveTo>
                  <a:pt x="0" y="0"/>
                </a:moveTo>
                <a:lnTo>
                  <a:pt x="0" y="4666678"/>
                </a:lnTo>
              </a:path>
            </a:pathLst>
          </a:custGeom>
          <a:ln w="6096">
            <a:solidFill>
              <a:srgbClr val="7E829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383794"/>
            <a:ext cx="8440420"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0066CC"/>
                </a:solidFill>
              </a:rPr>
              <a:t>Power </a:t>
            </a:r>
            <a:r>
              <a:rPr sz="3200" spc="-5" dirty="0">
                <a:solidFill>
                  <a:srgbClr val="0066CC"/>
                </a:solidFill>
              </a:rPr>
              <a:t>Automate </a:t>
            </a:r>
            <a:r>
              <a:rPr sz="3200" dirty="0">
                <a:solidFill>
                  <a:srgbClr val="0066CC"/>
                </a:solidFill>
              </a:rPr>
              <a:t>for desktop </a:t>
            </a:r>
            <a:r>
              <a:rPr sz="3200" spc="-5" dirty="0">
                <a:solidFill>
                  <a:srgbClr val="0066CC"/>
                </a:solidFill>
              </a:rPr>
              <a:t>apps </a:t>
            </a:r>
            <a:r>
              <a:rPr sz="3200" dirty="0">
                <a:solidFill>
                  <a:srgbClr val="0066CC"/>
                </a:solidFill>
              </a:rPr>
              <a:t>or web</a:t>
            </a:r>
            <a:r>
              <a:rPr sz="3200" spc="-310" dirty="0">
                <a:solidFill>
                  <a:srgbClr val="0066CC"/>
                </a:solidFill>
              </a:rPr>
              <a:t> </a:t>
            </a:r>
            <a:r>
              <a:rPr sz="3200" spc="-5" dirty="0">
                <a:solidFill>
                  <a:srgbClr val="0066CC"/>
                </a:solidFill>
              </a:rPr>
              <a:t>apps</a:t>
            </a:r>
            <a:endParaRPr sz="3200" dirty="0">
              <a:solidFill>
                <a:srgbClr val="0066CC"/>
              </a:solidFill>
            </a:endParaRPr>
          </a:p>
        </p:txBody>
      </p:sp>
      <p:sp>
        <p:nvSpPr>
          <p:cNvPr id="3" name="object 3"/>
          <p:cNvSpPr/>
          <p:nvPr/>
        </p:nvSpPr>
        <p:spPr>
          <a:xfrm>
            <a:off x="5740684" y="1547900"/>
            <a:ext cx="0" cy="4667250"/>
          </a:xfrm>
          <a:custGeom>
            <a:avLst/>
            <a:gdLst/>
            <a:ahLst/>
            <a:cxnLst/>
            <a:rect l="l" t="t" r="r" b="b"/>
            <a:pathLst>
              <a:path h="4667250">
                <a:moveTo>
                  <a:pt x="0" y="0"/>
                </a:moveTo>
                <a:lnTo>
                  <a:pt x="0" y="4666678"/>
                </a:lnTo>
              </a:path>
            </a:pathLst>
          </a:custGeom>
          <a:ln w="6096">
            <a:solidFill>
              <a:srgbClr val="7E829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1267967" y="2077211"/>
            <a:ext cx="3544824" cy="303885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6827519" y="2148839"/>
            <a:ext cx="3733800" cy="28392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dirty="0">
                <a:solidFill>
                  <a:srgbClr val="0066CC"/>
                </a:solidFill>
              </a:rPr>
              <a:t>Prerequisites</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661521"/>
            <a:ext cx="10244254" cy="175432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device that runs Windows 10 Pro, Windows Server 2016, or Windows Server 2019.</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Microsoft Edge or Google Chrome browser.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 environment with a Common Data Service database.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64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b="1" dirty="0">
                <a:solidFill>
                  <a:srgbClr val="0066CC"/>
                </a:solidFill>
              </a:rPr>
              <a:t>Limitations</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293542"/>
            <a:ext cx="10244254"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must have the latest versions of each components to record, test, or run UI flows.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following are not supported: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Windows 10 Home installations are not supported.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Desktop UI Flows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Multiple monitors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Double click, mouse hover, touch/pen input</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Interactions on Windows (File explorer, startup menu, task bar, etc.)</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UI Flows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Right click</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 session information (e.g.: cookies) will not be reused during playback. You will have to edit the script to embed sign in information when required by websites.#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454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b="1" dirty="0">
                <a:solidFill>
                  <a:srgbClr val="0066CC"/>
                </a:solidFill>
              </a:rPr>
              <a:t>Setup Environment</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293542"/>
            <a:ext cx="1024425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Install UI flows on your device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Download the UI flows installer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Activate the UI flows browser extension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E7A4B43-7AC0-4CF3-BA8D-1025730DDF5C}"/>
              </a:ext>
            </a:extLst>
          </p:cNvPr>
          <p:cNvPicPr>
            <a:picLocks noChangeAspect="1"/>
          </p:cNvPicPr>
          <p:nvPr/>
        </p:nvPicPr>
        <p:blipFill>
          <a:blip r:embed="rId4"/>
          <a:stretch>
            <a:fillRect/>
          </a:stretch>
        </p:blipFill>
        <p:spPr>
          <a:xfrm>
            <a:off x="1247033" y="2221958"/>
            <a:ext cx="3444240" cy="2583180"/>
          </a:xfrm>
          <a:prstGeom prst="rect">
            <a:avLst/>
          </a:prstGeom>
        </p:spPr>
      </p:pic>
      <p:pic>
        <p:nvPicPr>
          <p:cNvPr id="5" name="Picture 4">
            <a:extLst>
              <a:ext uri="{FF2B5EF4-FFF2-40B4-BE49-F238E27FC236}">
                <a16:creationId xmlns:a16="http://schemas.microsoft.com/office/drawing/2014/main" id="{4E11EA45-17CD-4BA6-A697-1AFB925FA506}"/>
              </a:ext>
            </a:extLst>
          </p:cNvPr>
          <p:cNvPicPr>
            <a:picLocks noChangeAspect="1"/>
          </p:cNvPicPr>
          <p:nvPr/>
        </p:nvPicPr>
        <p:blipFill>
          <a:blip r:embed="rId5"/>
          <a:stretch>
            <a:fillRect/>
          </a:stretch>
        </p:blipFill>
        <p:spPr>
          <a:xfrm>
            <a:off x="4797441" y="2221957"/>
            <a:ext cx="3444241" cy="2583181"/>
          </a:xfrm>
          <a:prstGeom prst="rect">
            <a:avLst/>
          </a:prstGeom>
        </p:spPr>
      </p:pic>
      <p:pic>
        <p:nvPicPr>
          <p:cNvPr id="6" name="Picture 5">
            <a:extLst>
              <a:ext uri="{FF2B5EF4-FFF2-40B4-BE49-F238E27FC236}">
                <a16:creationId xmlns:a16="http://schemas.microsoft.com/office/drawing/2014/main" id="{4FB7ECF9-14FF-4B22-9CCC-8698CBDB0480}"/>
              </a:ext>
            </a:extLst>
          </p:cNvPr>
          <p:cNvPicPr>
            <a:picLocks noChangeAspect="1"/>
          </p:cNvPicPr>
          <p:nvPr/>
        </p:nvPicPr>
        <p:blipFill>
          <a:blip r:embed="rId6"/>
          <a:stretch>
            <a:fillRect/>
          </a:stretch>
        </p:blipFill>
        <p:spPr>
          <a:xfrm>
            <a:off x="4777600" y="4946964"/>
            <a:ext cx="3149755" cy="1911036"/>
          </a:xfrm>
          <a:prstGeom prst="rect">
            <a:avLst/>
          </a:prstGeom>
        </p:spPr>
      </p:pic>
      <p:pic>
        <p:nvPicPr>
          <p:cNvPr id="7" name="Picture 6">
            <a:extLst>
              <a:ext uri="{FF2B5EF4-FFF2-40B4-BE49-F238E27FC236}">
                <a16:creationId xmlns:a16="http://schemas.microsoft.com/office/drawing/2014/main" id="{0C44B930-9243-4A5D-AF36-E6ABC929D7C5}"/>
              </a:ext>
            </a:extLst>
          </p:cNvPr>
          <p:cNvPicPr>
            <a:picLocks noChangeAspect="1"/>
          </p:cNvPicPr>
          <p:nvPr/>
        </p:nvPicPr>
        <p:blipFill>
          <a:blip r:embed="rId7"/>
          <a:stretch>
            <a:fillRect/>
          </a:stretch>
        </p:blipFill>
        <p:spPr>
          <a:xfrm>
            <a:off x="8364532" y="2221957"/>
            <a:ext cx="3444240" cy="2583180"/>
          </a:xfrm>
          <a:prstGeom prst="rect">
            <a:avLst/>
          </a:prstGeom>
        </p:spPr>
      </p:pic>
    </p:spTree>
    <p:extLst>
      <p:ext uri="{BB962C8B-B14F-4D97-AF65-F5344CB8AC3E}">
        <p14:creationId xmlns:p14="http://schemas.microsoft.com/office/powerpoint/2010/main" val="1163579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b="1" dirty="0">
                <a:solidFill>
                  <a:srgbClr val="0066CC"/>
                </a:solidFill>
              </a:rPr>
              <a:t>Setup Environment</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293542"/>
            <a:ext cx="10244254" cy="313932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Install Selenium IDE to automate Web applications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Download and install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Selenium IDE for the next version of Microsoft Edge or Google Chrome.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Install the on-premises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data gateway</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Recommend</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8-core CPU</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GB of memory</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64-bit version of Windows Server 2012 R2 or later</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Solid state drive (SSD) storage for spooling.</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Download and install a standard gateway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1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algn="ctr"/>
            <a:r>
              <a:rPr lang="en-US" sz="5400" b="1" dirty="0">
                <a:solidFill>
                  <a:srgbClr val="7030A0"/>
                </a:solidFill>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4588307"/>
          </a:xfrm>
          <a:prstGeom prst="rect">
            <a:avLst/>
          </a:prstGeom>
        </p:spPr>
        <p:txBody>
          <a:bodyPr wrap="square">
            <a:spAutoFit/>
          </a:bodyPr>
          <a:lstStyle/>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a:t>
            </a:r>
            <a:r>
              <a:rPr lang="en-US" sz="2800" spc="-10" dirty="0">
                <a:latin typeface="Carlito"/>
                <a:cs typeface="Carlito"/>
              </a:rPr>
              <a:t>are </a:t>
            </a:r>
            <a:r>
              <a:rPr lang="en-US" sz="2800" spc="-5" dirty="0">
                <a:latin typeface="Carlito"/>
                <a:cs typeface="Carlito"/>
              </a:rPr>
              <a:t>tied </a:t>
            </a:r>
            <a:r>
              <a:rPr lang="en-US" sz="2800" spc="-20" dirty="0">
                <a:latin typeface="Carlito"/>
                <a:cs typeface="Carlito"/>
              </a:rPr>
              <a:t>to </a:t>
            </a:r>
            <a:r>
              <a:rPr lang="en-US" sz="2800" spc="-5" dirty="0">
                <a:latin typeface="Carlito"/>
                <a:cs typeface="Carlito"/>
              </a:rPr>
              <a:t>a </a:t>
            </a:r>
            <a:r>
              <a:rPr lang="en-US" sz="2800" spc="-10" dirty="0">
                <a:latin typeface="Carlito"/>
                <a:cs typeface="Carlito"/>
              </a:rPr>
              <a:t>geographic location that</a:t>
            </a:r>
            <a:r>
              <a:rPr lang="en-US" sz="2800" spc="70" dirty="0">
                <a:latin typeface="Carlito"/>
                <a:cs typeface="Carlito"/>
              </a:rPr>
              <a:t> </a:t>
            </a:r>
            <a:r>
              <a:rPr lang="en-US" sz="2800" spc="-5" dirty="0">
                <a:latin typeface="Carlito"/>
                <a:cs typeface="Carlito"/>
              </a:rPr>
              <a:t>is </a:t>
            </a:r>
            <a:r>
              <a:rPr lang="en-US" sz="2800" spc="-15" dirty="0">
                <a:latin typeface="Carlito"/>
                <a:cs typeface="Carlito"/>
              </a:rPr>
              <a:t>configured at </a:t>
            </a:r>
            <a:r>
              <a:rPr lang="en-US" sz="2800" spc="-5" dirty="0">
                <a:latin typeface="Carlito"/>
                <a:cs typeface="Carlito"/>
              </a:rPr>
              <a:t>the time the </a:t>
            </a:r>
            <a:r>
              <a:rPr lang="en-US" sz="2800" spc="-15" dirty="0">
                <a:latin typeface="Carlito"/>
                <a:cs typeface="Carlito"/>
              </a:rPr>
              <a:t>environment </a:t>
            </a:r>
            <a:r>
              <a:rPr lang="en-US" sz="2800" spc="-5" dirty="0">
                <a:latin typeface="Carlito"/>
                <a:cs typeface="Carlito"/>
              </a:rPr>
              <a:t>is</a:t>
            </a:r>
            <a:r>
              <a:rPr lang="en-US" sz="2800" spc="90" dirty="0">
                <a:latin typeface="Carlito"/>
                <a:cs typeface="Carlito"/>
              </a:rPr>
              <a:t> </a:t>
            </a:r>
            <a:r>
              <a:rPr lang="en-US" sz="2800" spc="-15" dirty="0">
                <a:latin typeface="Carlito"/>
                <a:cs typeface="Carlito"/>
              </a:rPr>
              <a:t>created.</a:t>
            </a: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can </a:t>
            </a:r>
            <a:r>
              <a:rPr lang="en-US" sz="2800" spc="-5" dirty="0">
                <a:latin typeface="Carlito"/>
                <a:cs typeface="Carlito"/>
              </a:rPr>
              <a:t>be used </a:t>
            </a:r>
            <a:r>
              <a:rPr lang="en-US" sz="2800" spc="-15" dirty="0">
                <a:latin typeface="Carlito"/>
                <a:cs typeface="Carlito"/>
              </a:rPr>
              <a:t>to </a:t>
            </a:r>
            <a:r>
              <a:rPr lang="en-US" sz="2800" spc="-20" dirty="0">
                <a:latin typeface="Carlito"/>
                <a:cs typeface="Carlito"/>
              </a:rPr>
              <a:t>target different </a:t>
            </a:r>
            <a:r>
              <a:rPr lang="en-US" sz="2800" spc="-5" dirty="0">
                <a:latin typeface="Carlito"/>
                <a:cs typeface="Carlito"/>
              </a:rPr>
              <a:t>audiences  </a:t>
            </a:r>
            <a:r>
              <a:rPr lang="en-US" sz="2800" spc="-10" dirty="0">
                <a:latin typeface="Carlito"/>
                <a:cs typeface="Carlito"/>
              </a:rPr>
              <a:t>and/or </a:t>
            </a:r>
            <a:r>
              <a:rPr lang="en-US" sz="2800" spc="-20" dirty="0">
                <a:latin typeface="Carlito"/>
                <a:cs typeface="Carlito"/>
              </a:rPr>
              <a:t>for different </a:t>
            </a:r>
            <a:r>
              <a:rPr lang="en-US" sz="2800" spc="-10" dirty="0">
                <a:latin typeface="Carlito"/>
                <a:cs typeface="Carlito"/>
              </a:rPr>
              <a:t>purposes </a:t>
            </a:r>
            <a:r>
              <a:rPr lang="en-US" sz="2800" spc="-5" dirty="0">
                <a:latin typeface="Carlito"/>
                <a:cs typeface="Carlito"/>
              </a:rPr>
              <a:t>such as </a:t>
            </a:r>
            <a:r>
              <a:rPr lang="en-US" sz="2800" spc="-50" dirty="0">
                <a:latin typeface="Carlito"/>
                <a:cs typeface="Carlito"/>
              </a:rPr>
              <a:t>dev, </a:t>
            </a:r>
            <a:r>
              <a:rPr lang="en-US" sz="2800" spc="-20" dirty="0">
                <a:latin typeface="Carlito"/>
                <a:cs typeface="Carlito"/>
              </a:rPr>
              <a:t>test </a:t>
            </a:r>
            <a:r>
              <a:rPr lang="en-US" sz="2800" spc="-5" dirty="0">
                <a:latin typeface="Carlito"/>
                <a:cs typeface="Carlito"/>
              </a:rPr>
              <a:t>and  </a:t>
            </a:r>
            <a:r>
              <a:rPr lang="en-US" sz="2800" spc="-10" dirty="0">
                <a:latin typeface="Carlito"/>
                <a:cs typeface="Carlito"/>
              </a:rPr>
              <a:t>production.</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20" dirty="0">
                <a:latin typeface="Carlito"/>
                <a:cs typeface="Carlito"/>
              </a:rPr>
              <a:t>Every </a:t>
            </a:r>
            <a:r>
              <a:rPr lang="en-US" sz="2800" spc="-15" dirty="0">
                <a:latin typeface="Carlito"/>
                <a:cs typeface="Carlito"/>
              </a:rPr>
              <a:t>tenant </a:t>
            </a:r>
            <a:r>
              <a:rPr lang="en-US" sz="2800" spc="-10" dirty="0">
                <a:latin typeface="Carlito"/>
                <a:cs typeface="Carlito"/>
              </a:rPr>
              <a:t>has </a:t>
            </a:r>
            <a:r>
              <a:rPr lang="en-US" sz="2800" spc="-5" dirty="0">
                <a:latin typeface="Carlito"/>
                <a:cs typeface="Carlito"/>
              </a:rPr>
              <a:t>a </a:t>
            </a:r>
            <a:r>
              <a:rPr lang="en-US" sz="2800" spc="-15" dirty="0">
                <a:latin typeface="Carlito"/>
                <a:cs typeface="Carlito"/>
              </a:rPr>
              <a:t>default environment,</a:t>
            </a:r>
            <a:r>
              <a:rPr lang="en-US" sz="2800" spc="100" dirty="0">
                <a:latin typeface="Carlito"/>
                <a:cs typeface="Carlito"/>
              </a:rPr>
              <a:t> </a:t>
            </a:r>
            <a:r>
              <a:rPr lang="en-US" sz="2800" spc="-15" dirty="0">
                <a:latin typeface="Carlito"/>
                <a:cs typeface="Carlito"/>
              </a:rPr>
              <a:t>created </a:t>
            </a:r>
            <a:r>
              <a:rPr lang="en-US" sz="2800" spc="-10" dirty="0">
                <a:latin typeface="Carlito"/>
                <a:cs typeface="Carlito"/>
              </a:rPr>
              <a:t>automatically</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5" dirty="0">
                <a:latin typeface="Carlito"/>
                <a:cs typeface="Carlito"/>
              </a:rPr>
              <a:t>Common </a:t>
            </a:r>
            <a:r>
              <a:rPr lang="en-US" sz="2800" spc="-15" dirty="0">
                <a:latin typeface="Carlito"/>
                <a:cs typeface="Carlito"/>
              </a:rPr>
              <a:t>Data </a:t>
            </a:r>
            <a:r>
              <a:rPr lang="en-US" sz="2800" spc="-5" dirty="0">
                <a:latin typeface="Carlito"/>
                <a:cs typeface="Carlito"/>
              </a:rPr>
              <a:t>Service </a:t>
            </a:r>
            <a:r>
              <a:rPr lang="en-US" sz="2800" spc="-20" dirty="0">
                <a:latin typeface="Carlito"/>
                <a:cs typeface="Carlito"/>
              </a:rPr>
              <a:t>for </a:t>
            </a:r>
            <a:r>
              <a:rPr lang="en-US" sz="2800" spc="-10" dirty="0">
                <a:latin typeface="Carlito"/>
                <a:cs typeface="Carlito"/>
              </a:rPr>
              <a:t>Apps </a:t>
            </a:r>
            <a:r>
              <a:rPr lang="en-US" sz="2800" spc="-5" dirty="0">
                <a:latin typeface="Carlito"/>
                <a:cs typeface="Carlito"/>
              </a:rPr>
              <a:t>(CDS) </a:t>
            </a:r>
            <a:r>
              <a:rPr lang="en-US" sz="2800" spc="-10" dirty="0">
                <a:latin typeface="Carlito"/>
                <a:cs typeface="Carlito"/>
              </a:rPr>
              <a:t>databases </a:t>
            </a:r>
            <a:r>
              <a:rPr lang="en-US" sz="2800" spc="-15" dirty="0">
                <a:latin typeface="Carlito"/>
                <a:cs typeface="Carlito"/>
              </a:rPr>
              <a:t>are  created </a:t>
            </a:r>
            <a:r>
              <a:rPr lang="en-US" sz="2800" spc="-5" dirty="0">
                <a:latin typeface="Carlito"/>
                <a:cs typeface="Carlito"/>
              </a:rPr>
              <a:t>in the </a:t>
            </a:r>
            <a:r>
              <a:rPr lang="en-US" sz="2800" spc="-20" dirty="0">
                <a:latin typeface="Carlito"/>
                <a:cs typeface="Carlito"/>
              </a:rPr>
              <a:t>context </a:t>
            </a:r>
            <a:r>
              <a:rPr lang="en-US" sz="2800" spc="-5" dirty="0">
                <a:latin typeface="Carlito"/>
                <a:cs typeface="Carlito"/>
              </a:rPr>
              <a:t>of </a:t>
            </a:r>
            <a:r>
              <a:rPr lang="en-US" sz="2800" spc="-15" dirty="0">
                <a:latin typeface="Carlito"/>
                <a:cs typeface="Carlito"/>
              </a:rPr>
              <a:t>environments; </a:t>
            </a:r>
            <a:r>
              <a:rPr lang="en-US" sz="2800" spc="-5" dirty="0">
                <a:latin typeface="Carlito"/>
                <a:cs typeface="Carlito"/>
              </a:rPr>
              <a:t>one </a:t>
            </a:r>
            <a:r>
              <a:rPr lang="en-US" sz="2800" spc="-10" dirty="0">
                <a:latin typeface="Carlito"/>
                <a:cs typeface="Carlito"/>
              </a:rPr>
              <a:t>per  </a:t>
            </a:r>
            <a:r>
              <a:rPr lang="en-US" sz="2800" spc="-15" dirty="0">
                <a:latin typeface="Carlito"/>
                <a:cs typeface="Carlito"/>
              </a:rPr>
              <a:t>environment</a:t>
            </a:r>
            <a:r>
              <a:rPr lang="en-GB" sz="2800" spc="-15" dirty="0">
                <a:latin typeface="Calibri" panose="020F0502020204030204" pitchFamily="34" charset="0"/>
                <a:cs typeface="Latha" panose="020B0604020202020204" pitchFamily="34" charset="0"/>
              </a:rPr>
              <a:t>.</a:t>
            </a:r>
            <a:endParaRPr lang="en-US" sz="2800" dirty="0">
              <a:latin typeface="Carlito"/>
              <a:cs typeface="Carlito"/>
            </a:endParaRPr>
          </a:p>
        </p:txBody>
      </p:sp>
      <p:pic>
        <p:nvPicPr>
          <p:cNvPr id="8" name="Picture 7">
            <a:extLst>
              <a:ext uri="{FF2B5EF4-FFF2-40B4-BE49-F238E27FC236}">
                <a16:creationId xmlns:a16="http://schemas.microsoft.com/office/drawing/2014/main" id="{DB1698CC-8B4E-480E-8671-FBFA1C98C6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8711" y="5486499"/>
            <a:ext cx="1568531" cy="1282766"/>
          </a:xfrm>
          <a:prstGeom prst="rect">
            <a:avLst/>
          </a:prstGeom>
          <a:ln>
            <a:solidFill>
              <a:schemeClr val="accent2"/>
            </a:solidFill>
          </a:ln>
        </p:spPr>
      </p:pic>
    </p:spTree>
    <p:extLst>
      <p:ext uri="{BB962C8B-B14F-4D97-AF65-F5344CB8AC3E}">
        <p14:creationId xmlns:p14="http://schemas.microsoft.com/office/powerpoint/2010/main" val="1643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366809" y="171453"/>
            <a:ext cx="8472312" cy="498598"/>
          </a:xfrm>
        </p:spPr>
        <p:txBody>
          <a:bodyPr/>
          <a:lstStyle/>
          <a:p>
            <a:r>
              <a:rPr lang="en-US" sz="3600" spc="-50" dirty="0">
                <a:solidFill>
                  <a:srgbClr val="418AB3"/>
                </a:solidFill>
                <a:ea typeface="+mj-ea"/>
                <a:cs typeface="+mj-cs"/>
              </a:rPr>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002" y="3041955"/>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70" y="3041955"/>
            <a:ext cx="4968932" cy="3477875"/>
          </a:xfrm>
          <a:prstGeom prst="rect">
            <a:avLst/>
          </a:prstGeom>
        </p:spPr>
        <p:txBody>
          <a:bodyPr wrap="square">
            <a:spAutoFit/>
          </a:bodyPr>
          <a:lstStyle/>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Every tenant has a Default environment where all licensed Power Apps and Power Automate users can create apps &amp; flows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environments offer more control around permissions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 creation can be restricted to only global and service admins from the Power Platform admin center: </a:t>
            </a:r>
            <a:r>
              <a:rPr lang="en-US" sz="2000" dirty="0">
                <a:solidFill>
                  <a:prstClr val="black"/>
                </a:solidFill>
                <a:latin typeface="Segoe UI Light"/>
                <a:hlinkClick r:id="rId4"/>
              </a:rPr>
              <a:t>https://aka.ms/ppac</a:t>
            </a:r>
            <a:r>
              <a:rPr lang="en-US" sz="2000" dirty="0">
                <a:solidFill>
                  <a:prstClr val="black"/>
                </a:solidFill>
                <a:latin typeface="Segoe UI Light"/>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70" y="1246709"/>
            <a:ext cx="11200263" cy="1631216"/>
          </a:xfrm>
          <a:prstGeom prst="rect">
            <a:avLst/>
          </a:prstGeom>
        </p:spPr>
        <p:txBody>
          <a:bodyPr wrap="square">
            <a:spAutoFit/>
          </a:bodyPr>
          <a:lstStyle/>
          <a:p>
            <a:pPr marL="342900" indent="-342900"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are tied to a geographic location that is configured at the time the environment is created</a:t>
            </a:r>
            <a:br>
              <a:rPr lang="en-US" sz="2000" dirty="0">
                <a:solidFill>
                  <a:prstClr val="black"/>
                </a:solidFill>
                <a:latin typeface="Calibri" panose="020F0502020204030204" pitchFamily="34" charset="0"/>
                <a:cs typeface="Calibri" panose="020F0502020204030204" pitchFamily="34" charset="0"/>
              </a:rPr>
            </a:b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can be used to target different audiences and/or for different purposes such as dev, test and production</a:t>
            </a:r>
          </a:p>
        </p:txBody>
      </p:sp>
    </p:spTree>
    <p:extLst>
      <p:ext uri="{BB962C8B-B14F-4D97-AF65-F5344CB8AC3E}">
        <p14:creationId xmlns:p14="http://schemas.microsoft.com/office/powerpoint/2010/main" val="84760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extLst>
              <p:ext uri="{D42A27DB-BD31-4B8C-83A1-F6EECF244321}">
                <p14:modId xmlns:p14="http://schemas.microsoft.com/office/powerpoint/2010/main" val="726391579"/>
              </p:ext>
            </p:extLst>
          </p:nvPr>
        </p:nvGraphicFramePr>
        <p:xfrm>
          <a:off x="911424" y="1124745"/>
          <a:ext cx="10177131" cy="4323375"/>
        </p:xfrm>
        <a:graphic>
          <a:graphicData uri="http://schemas.openxmlformats.org/drawingml/2006/table">
            <a:tbl>
              <a:tblPr firstRow="1" bandRow="1">
                <a:tableStyleId>{21E4AEA4-8DFA-4A89-87EB-49C32662AFE0}</a:tableStyleId>
              </a:tblPr>
              <a:tblGrid>
                <a:gridCol w="2885176">
                  <a:extLst>
                    <a:ext uri="{9D8B030D-6E8A-4147-A177-3AD203B41FA5}">
                      <a16:colId xmlns:a16="http://schemas.microsoft.com/office/drawing/2014/main" val="1511346437"/>
                    </a:ext>
                  </a:extLst>
                </a:gridCol>
                <a:gridCol w="7291955">
                  <a:extLst>
                    <a:ext uri="{9D8B030D-6E8A-4147-A177-3AD203B41FA5}">
                      <a16:colId xmlns:a16="http://schemas.microsoft.com/office/drawing/2014/main" val="4013040"/>
                    </a:ext>
                  </a:extLst>
                </a:gridCol>
              </a:tblGrid>
              <a:tr h="462494">
                <a:tc>
                  <a:txBody>
                    <a:bodyPr/>
                    <a:lstStyle/>
                    <a:p>
                      <a:r>
                        <a:rPr lang="en-US" sz="1800">
                          <a:latin typeface="Calibri" panose="020F0502020204030204" pitchFamily="34" charset="0"/>
                          <a:cs typeface="Calibri" panose="020F0502020204030204" pitchFamily="34" charset="0"/>
                        </a:rPr>
                        <a:t>Type</a:t>
                      </a:r>
                    </a:p>
                  </a:txBody>
                  <a:tcPr marL="121920" marR="121920" marT="60960" marB="60960"/>
                </a:tc>
                <a:tc>
                  <a:txBody>
                    <a:bodyPr/>
                    <a:lstStyle/>
                    <a:p>
                      <a:r>
                        <a:rPr lang="en-US" sz="1800">
                          <a:latin typeface="Calibri" panose="020F0502020204030204" pitchFamily="34" charset="0"/>
                          <a:cs typeface="Calibri" panose="020F0502020204030204" pitchFamily="34" charset="0"/>
                        </a:rPr>
                        <a:t>Description</a:t>
                      </a:r>
                    </a:p>
                  </a:txBody>
                  <a:tcPr marL="121920" marR="121920" marT="60960" marB="60960"/>
                </a:tc>
                <a:extLst>
                  <a:ext uri="{0D108BD9-81ED-4DB2-BD59-A6C34878D82A}">
                    <a16:rowId xmlns:a16="http://schemas.microsoft.com/office/drawing/2014/main" val="3667325565"/>
                  </a:ext>
                </a:extLst>
              </a:tr>
              <a:tr h="462494">
                <a:tc>
                  <a:txBody>
                    <a:bodyPr/>
                    <a:lstStyle/>
                    <a:p>
                      <a:r>
                        <a:rPr lang="en-US" sz="1800">
                          <a:latin typeface="Calibri" panose="020F0502020204030204" pitchFamily="34" charset="0"/>
                          <a:cs typeface="Calibri" panose="020F0502020204030204" pitchFamily="34" charset="0"/>
                        </a:rPr>
                        <a:t>Trial</a:t>
                      </a:r>
                    </a:p>
                  </a:txBody>
                  <a:tcPr marL="121920" marR="121920" marT="60960" marB="60960"/>
                </a:tc>
                <a:tc>
                  <a:txBody>
                    <a:bodyPr/>
                    <a:lstStyle/>
                    <a:p>
                      <a:r>
                        <a:rPr lang="en-US" sz="1800">
                          <a:latin typeface="Calibri" panose="020F0502020204030204" pitchFamily="34" charset="0"/>
                          <a:cs typeface="Calibri" panose="020F0502020204030204" pitchFamily="34" charset="0"/>
                        </a:rPr>
                        <a:t>Expire after 30 days, limit 1 per user</a:t>
                      </a:r>
                    </a:p>
                  </a:txBody>
                  <a:tcPr marL="121920" marR="121920" marT="60960" marB="60960"/>
                </a:tc>
                <a:extLst>
                  <a:ext uri="{0D108BD9-81ED-4DB2-BD59-A6C34878D82A}">
                    <a16:rowId xmlns:a16="http://schemas.microsoft.com/office/drawing/2014/main" val="1708479154"/>
                  </a:ext>
                </a:extLst>
              </a:tr>
              <a:tr h="849331">
                <a:tc>
                  <a:txBody>
                    <a:bodyPr/>
                    <a:lstStyle/>
                    <a:p>
                      <a:r>
                        <a:rPr lang="en-US" sz="1800">
                          <a:latin typeface="Calibri" panose="020F0502020204030204" pitchFamily="34" charset="0"/>
                          <a:cs typeface="Calibri" panose="020F0502020204030204" pitchFamily="34" charset="0"/>
                        </a:rPr>
                        <a:t>Developer</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One per user - community program – single user  </a:t>
                      </a:r>
                      <a:r>
                        <a:rPr lang="en-US" sz="1800" dirty="0">
                          <a:latin typeface="Calibri" panose="020F0502020204030204" pitchFamily="34" charset="0"/>
                          <a:cs typeface="Calibri" panose="020F0502020204030204" pitchFamily="34" charset="0"/>
                          <a:hlinkClick r:id="rId3"/>
                        </a:rPr>
                        <a:t>http://aka.ms/powerappcommunityplan</a:t>
                      </a:r>
                      <a:endParaRPr lang="en-US" sz="18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2923913968"/>
                  </a:ext>
                </a:extLst>
              </a:tr>
              <a:tr h="1043281">
                <a:tc>
                  <a:txBody>
                    <a:bodyPr/>
                    <a:lstStyle/>
                    <a:p>
                      <a:r>
                        <a:rPr lang="en-US" sz="1800">
                          <a:latin typeface="Calibri" panose="020F0502020204030204" pitchFamily="34" charset="0"/>
                          <a:cs typeface="Calibri" panose="020F0502020204030204" pitchFamily="34" charset="0"/>
                        </a:rPr>
                        <a:t>Default</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Every tenant has one default environment – useful for personal productivity assets</a:t>
                      </a:r>
                    </a:p>
                  </a:txBody>
                  <a:tcPr marL="121920" marR="121920" marT="60960" marB="60960"/>
                </a:tc>
                <a:extLst>
                  <a:ext uri="{0D108BD9-81ED-4DB2-BD59-A6C34878D82A}">
                    <a16:rowId xmlns:a16="http://schemas.microsoft.com/office/drawing/2014/main" val="1730067414"/>
                  </a:ext>
                </a:extLst>
              </a:tr>
              <a:tr h="1043281">
                <a:tc>
                  <a:txBody>
                    <a:bodyPr/>
                    <a:lstStyle/>
                    <a:p>
                      <a:r>
                        <a:rPr lang="en-US" sz="1800" dirty="0">
                          <a:latin typeface="Calibri" panose="020F0502020204030204" pitchFamily="34" charset="0"/>
                          <a:cs typeface="Calibri" panose="020F0502020204030204" pitchFamily="34" charset="0"/>
                        </a:rPr>
                        <a:t>Sandbox</a:t>
                      </a:r>
                    </a:p>
                  </a:txBody>
                  <a:tcPr marL="121920" marR="121920" marT="60960" marB="60960"/>
                </a:tc>
                <a:tc>
                  <a:txBody>
                    <a:bodyPr/>
                    <a:lstStyle/>
                    <a:p>
                      <a:r>
                        <a:rPr lang="en-US" sz="1800">
                          <a:latin typeface="Calibri" panose="020F0502020204030204" pitchFamily="34" charset="0"/>
                          <a:cs typeface="Calibri" panose="020F0502020204030204" pitchFamily="34" charset="0"/>
                        </a:rPr>
                        <a:t>Non-production environment enables some additional options like copy and reset</a:t>
                      </a:r>
                    </a:p>
                  </a:txBody>
                  <a:tcPr marL="121920" marR="121920" marT="60960" marB="60960"/>
                </a:tc>
                <a:extLst>
                  <a:ext uri="{0D108BD9-81ED-4DB2-BD59-A6C34878D82A}">
                    <a16:rowId xmlns:a16="http://schemas.microsoft.com/office/drawing/2014/main" val="1109713178"/>
                  </a:ext>
                </a:extLst>
              </a:tr>
              <a:tr h="462494">
                <a:tc>
                  <a:txBody>
                    <a:bodyPr/>
                    <a:lstStyle/>
                    <a:p>
                      <a:r>
                        <a:rPr lang="en-US" sz="1800">
                          <a:latin typeface="Calibri" panose="020F0502020204030204" pitchFamily="34" charset="0"/>
                          <a:cs typeface="Calibri" panose="020F0502020204030204" pitchFamily="34" charset="0"/>
                        </a:rPr>
                        <a:t>Production</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Non-expiring full environment</a:t>
                      </a:r>
                    </a:p>
                  </a:txBody>
                  <a:tcPr marL="121920" marR="121920" marT="60960" marB="60960"/>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MicrosoftDynamicsCRM_TDM_Deck EXAMPLE STY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1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6.xml><?xml version="1.0" encoding="utf-8"?>
<a:theme xmlns:a="http://schemas.openxmlformats.org/drawingml/2006/main" name="2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1_Dynamics 365">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9.xml><?xml version="1.0" encoding="utf-8"?>
<a:theme xmlns:a="http://schemas.openxmlformats.org/drawingml/2006/main" name="2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docProps/app.xml><?xml version="1.0" encoding="utf-8"?>
<Properties xmlns="http://schemas.openxmlformats.org/officeDocument/2006/extended-properties" xmlns:vt="http://schemas.openxmlformats.org/officeDocument/2006/docPropsVTypes">
  <Template/>
  <TotalTime>676</TotalTime>
  <Words>5305</Words>
  <Application>Microsoft Office PowerPoint</Application>
  <PresentationFormat>Widescreen</PresentationFormat>
  <Paragraphs>891</Paragraphs>
  <Slides>72</Slides>
  <Notes>49</Notes>
  <HiddenSlides>0</HiddenSlides>
  <MMClips>0</MMClips>
  <ScaleCrop>false</ScaleCrop>
  <HeadingPairs>
    <vt:vector size="6" baseType="variant">
      <vt:variant>
        <vt:lpstr>Fonts Used</vt:lpstr>
      </vt:variant>
      <vt:variant>
        <vt:i4>14</vt:i4>
      </vt:variant>
      <vt:variant>
        <vt:lpstr>Theme</vt:lpstr>
      </vt:variant>
      <vt:variant>
        <vt:i4>12</vt:i4>
      </vt:variant>
      <vt:variant>
        <vt:lpstr>Slide Titles</vt:lpstr>
      </vt:variant>
      <vt:variant>
        <vt:i4>72</vt:i4>
      </vt:variant>
    </vt:vector>
  </HeadingPairs>
  <TitlesOfParts>
    <vt:vector size="98" baseType="lpstr">
      <vt:lpstr>Arial</vt:lpstr>
      <vt:lpstr>Calibri</vt:lpstr>
      <vt:lpstr>Calibri Light</vt:lpstr>
      <vt:lpstr>Carlito</vt:lpstr>
      <vt:lpstr>Consolas</vt:lpstr>
      <vt:lpstr>Proxima Nova</vt:lpstr>
      <vt:lpstr>Proxima Nova Semibold</vt:lpstr>
      <vt:lpstr>Segoe UI</vt:lpstr>
      <vt:lpstr>Segoe UI Light</vt:lpstr>
      <vt:lpstr>Segoe UI Semibold</vt:lpstr>
      <vt:lpstr>Segoe UI Semilight</vt:lpstr>
      <vt:lpstr>Times New Roman</vt:lpstr>
      <vt:lpstr>Trebuchet MS</vt:lpstr>
      <vt:lpstr>Wingdings</vt:lpstr>
      <vt:lpstr>Office Theme</vt:lpstr>
      <vt:lpstr>1_M365 PPT Template - 2017</vt:lpstr>
      <vt:lpstr>Black Template</vt:lpstr>
      <vt:lpstr>Light Gray Template</vt:lpstr>
      <vt:lpstr>5-50203_Microsoft_Ignite_Template</vt:lpstr>
      <vt:lpstr>2_Office Theme</vt:lpstr>
      <vt:lpstr>5_Dynamics 365</vt:lpstr>
      <vt:lpstr>1_Dynamics 365</vt:lpstr>
      <vt:lpstr>2_M365 PPT Template - 2017</vt:lpstr>
      <vt:lpstr>3_Office Theme</vt:lpstr>
      <vt:lpstr>MicrosoftDynamicsCRM_TDM_Deck EXAMPLE STYLE</vt:lpstr>
      <vt:lpstr>4_Office Theme</vt:lpstr>
      <vt:lpstr>PowerPoint Presentation</vt:lpstr>
      <vt:lpstr>Course Overview</vt:lpstr>
      <vt:lpstr>PowerPoint Presentation</vt:lpstr>
      <vt:lpstr>Agenda</vt:lpstr>
      <vt:lpstr> AN OVERVIEW OF  MICROSOFT POWER  PLATFORM ARCHITECTURE</vt:lpstr>
      <vt:lpstr>Know your environments</vt:lpstr>
      <vt:lpstr>Know your environments</vt:lpstr>
      <vt:lpstr>Environment key facts </vt:lpstr>
      <vt:lpstr>Types of environments</vt:lpstr>
      <vt:lpstr>Establish an environment strategy</vt:lpstr>
      <vt:lpstr>Default Environment</vt:lpstr>
      <vt:lpstr>Power Platform Environments are built on Azure</vt:lpstr>
      <vt:lpstr>Office 365 Tenant and Default Environment</vt:lpstr>
      <vt:lpstr>Default Environment embedded connections</vt:lpstr>
      <vt:lpstr>Environment Permissions in Default</vt:lpstr>
      <vt:lpstr>Using On Premise Data</vt:lpstr>
      <vt:lpstr>Example environment strategy</vt:lpstr>
      <vt:lpstr>Provisioning New Environments</vt:lpstr>
      <vt:lpstr>Data Loss Prevention</vt:lpstr>
      <vt:lpstr>SECURING YOUR  ENVIRONMENTS</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  with DLP policies</vt:lpstr>
      <vt:lpstr>Applying to environments</vt:lpstr>
      <vt:lpstr>Setup data loss prevention (DLP) policies</vt:lpstr>
      <vt:lpstr>Setup data loss prevention (DLP) policies</vt:lpstr>
      <vt:lpstr>Setup data loss prevention (DLP) policies</vt:lpstr>
      <vt:lpstr>Monitor</vt:lpstr>
      <vt:lpstr>Admin reporting and analytics in the Power Platform admin center</vt:lpstr>
      <vt:lpstr>Logs &amp; analytics – see what’s happening</vt:lpstr>
      <vt:lpstr>Logs &amp; analytics – see what’s happening</vt:lpstr>
      <vt:lpstr>Logs &amp; analytics – see what’s happening</vt:lpstr>
      <vt:lpstr>Office Audit</vt:lpstr>
      <vt:lpstr>Configure audit logs</vt:lpstr>
      <vt:lpstr>Office 365 Activity Logging</vt:lpstr>
      <vt:lpstr>Which activity logs are supported?</vt:lpstr>
      <vt:lpstr>Logs &amp; analytics – see what’s happening</vt:lpstr>
      <vt:lpstr>Logs &amp; analytics – see what’s happening</vt:lpstr>
      <vt:lpstr>Enable Office 365 activity logging</vt:lpstr>
      <vt:lpstr>Build flows to alert on key audit events</vt:lpstr>
      <vt:lpstr>CDS Auditing</vt:lpstr>
      <vt:lpstr>Enable CDS auditing for the environment</vt:lpstr>
      <vt:lpstr>Enable for Entity and Field</vt:lpstr>
      <vt:lpstr>Alert &amp; act on that activity</vt:lpstr>
      <vt:lpstr>Leverage management connectors &amp; PowerShell as powerful reporting tools + tools for action</vt:lpstr>
      <vt:lpstr>Establish and automate your audit process</vt:lpstr>
      <vt:lpstr>Welcome new makers and identify champions</vt:lpstr>
      <vt:lpstr>Power Automate Analytics </vt:lpstr>
      <vt:lpstr>UI Flows</vt:lpstr>
      <vt:lpstr>Robotic Process Automation (RPA)</vt:lpstr>
      <vt:lpstr>Bridging Automation Across API and non-API based apps</vt:lpstr>
      <vt:lpstr>Introducing RPA with Power Automate: Automate Apps with Robotic Process Automation (RPA) Capabilities</vt:lpstr>
      <vt:lpstr>When and why should you use UI  Flows?</vt:lpstr>
      <vt:lpstr>Power Automate With Attended and Unattended RPA Automation whether you’re logged in or not</vt:lpstr>
      <vt:lpstr>Power Automate for desktop apps or web apps</vt:lpstr>
      <vt:lpstr>Prerequisites</vt:lpstr>
      <vt:lpstr>Limitations</vt:lpstr>
      <vt:lpstr>Setup Environment</vt:lpstr>
      <vt:lpstr>Setup Environment</vt:lpstr>
      <vt:lpstr>PowerPoint Presentation</vt:lpstr>
      <vt:lpstr>Best Practices</vt:lpstr>
      <vt:lpstr>Best Practices for Flow Authoring</vt:lpstr>
      <vt:lpstr>PowerPoint Presentation</vt:lpstr>
      <vt:lpstr>PowerPoint Presentation</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113</cp:revision>
  <dcterms:created xsi:type="dcterms:W3CDTF">2020-02-12T12:44:10Z</dcterms:created>
  <dcterms:modified xsi:type="dcterms:W3CDTF">2020-05-14T03:17:48Z</dcterms:modified>
</cp:coreProperties>
</file>